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8288000" cy="10287000"/>
  <p:notesSz cx="6858000" cy="9144000"/>
  <p:embeddedFontLst>
    <p:embeddedFont>
      <p:font typeface="Public Sans" panose="020B0604020202020204" charset="0"/>
      <p:regular r:id="rId59"/>
    </p:embeddedFont>
    <p:embeddedFont>
      <p:font typeface="Public Sans Bold" panose="020B0604020202020204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2067" y="271999"/>
            <a:ext cx="7683934" cy="9743002"/>
          </a:xfrm>
          <a:custGeom>
            <a:avLst/>
            <a:gdLst/>
            <a:ahLst/>
            <a:cxnLst/>
            <a:rect l="l" t="t" r="r" b="b"/>
            <a:pathLst>
              <a:path w="7683934" h="9743002">
                <a:moveTo>
                  <a:pt x="0" y="0"/>
                </a:moveTo>
                <a:lnTo>
                  <a:pt x="7683934" y="0"/>
                </a:lnTo>
                <a:lnTo>
                  <a:pt x="7683934" y="9743002"/>
                </a:lnTo>
                <a:lnTo>
                  <a:pt x="0" y="97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53" b="-935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2221" y="1556455"/>
            <a:ext cx="8412011" cy="7517062"/>
            <a:chOff x="0" y="0"/>
            <a:chExt cx="11216015" cy="10022750"/>
          </a:xfrm>
        </p:grpSpPr>
        <p:sp>
          <p:nvSpPr>
            <p:cNvPr id="4" name="TextBox 4"/>
            <p:cNvSpPr txBox="1"/>
            <p:nvPr/>
          </p:nvSpPr>
          <p:spPr>
            <a:xfrm>
              <a:off x="136399" y="1994690"/>
              <a:ext cx="11079616" cy="385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111"/>
                </a:lnSpc>
              </a:pPr>
              <a:r>
                <a:rPr lang="en-US" sz="101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Workout Effectiveness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6399" y="7734065"/>
              <a:ext cx="11079616" cy="2288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李宣樂 Lee Xuan Le, Chloe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邓雯文 Valen Tang Wenwen 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刘珈闻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6399" y="-66675"/>
              <a:ext cx="11079616" cy="632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FA632A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MA308 PROJECT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7127094"/>
              <a:ext cx="11079616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3262" y="3940880"/>
            <a:ext cx="14801477" cy="2405240"/>
          </a:xfrm>
          <a:custGeom>
            <a:avLst/>
            <a:gdLst/>
            <a:ahLst/>
            <a:cxnLst/>
            <a:rect l="l" t="t" r="r" b="b"/>
            <a:pathLst>
              <a:path w="14801477" h="2405240">
                <a:moveTo>
                  <a:pt x="0" y="0"/>
                </a:moveTo>
                <a:lnTo>
                  <a:pt x="14801476" y="0"/>
                </a:lnTo>
                <a:lnTo>
                  <a:pt x="14801476" y="2405240"/>
                </a:lnTo>
                <a:lnTo>
                  <a:pt x="0" y="2405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102039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Independence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06522" y="6847616"/>
            <a:ext cx="12674957" cy="50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p-value&gt;0.05: </a:t>
            </a: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Suggests the independence assumption is fulfilled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274" y="3275117"/>
            <a:ext cx="8671280" cy="5983183"/>
          </a:xfrm>
          <a:custGeom>
            <a:avLst/>
            <a:gdLst/>
            <a:ahLst/>
            <a:cxnLst/>
            <a:rect l="l" t="t" r="r" b="b"/>
            <a:pathLst>
              <a:path w="8671280" h="5983183">
                <a:moveTo>
                  <a:pt x="0" y="0"/>
                </a:moveTo>
                <a:lnTo>
                  <a:pt x="8671279" y="0"/>
                </a:lnTo>
                <a:lnTo>
                  <a:pt x="8671279" y="5983183"/>
                </a:lnTo>
                <a:lnTo>
                  <a:pt x="0" y="598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4077567"/>
            <a:ext cx="8800567" cy="4378282"/>
          </a:xfrm>
          <a:custGeom>
            <a:avLst/>
            <a:gdLst/>
            <a:ahLst/>
            <a:cxnLst/>
            <a:rect l="l" t="t" r="r" b="b"/>
            <a:pathLst>
              <a:path w="8800567" h="4378282">
                <a:moveTo>
                  <a:pt x="0" y="0"/>
                </a:moveTo>
                <a:lnTo>
                  <a:pt x="8800567" y="0"/>
                </a:lnTo>
                <a:lnTo>
                  <a:pt x="8800567" y="4378283"/>
                </a:lnTo>
                <a:lnTo>
                  <a:pt x="0" y="4378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37643"/>
            <a:ext cx="102039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Linearity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5256" y="2858524"/>
            <a:ext cx="8816317" cy="6083258"/>
          </a:xfrm>
          <a:custGeom>
            <a:avLst/>
            <a:gdLst/>
            <a:ahLst/>
            <a:cxnLst/>
            <a:rect l="l" t="t" r="r" b="b"/>
            <a:pathLst>
              <a:path w="8816317" h="6083258">
                <a:moveTo>
                  <a:pt x="0" y="0"/>
                </a:moveTo>
                <a:lnTo>
                  <a:pt x="8816316" y="0"/>
                </a:lnTo>
                <a:lnTo>
                  <a:pt x="8816316" y="6083258"/>
                </a:lnTo>
                <a:lnTo>
                  <a:pt x="0" y="608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0397" y="3936799"/>
            <a:ext cx="7788705" cy="1206701"/>
          </a:xfrm>
          <a:custGeom>
            <a:avLst/>
            <a:gdLst/>
            <a:ahLst/>
            <a:cxnLst/>
            <a:rect l="l" t="t" r="r" b="b"/>
            <a:pathLst>
              <a:path w="7788705" h="1206701">
                <a:moveTo>
                  <a:pt x="0" y="0"/>
                </a:moveTo>
                <a:lnTo>
                  <a:pt x="7788705" y="0"/>
                </a:lnTo>
                <a:lnTo>
                  <a:pt x="7788705" y="1206701"/>
                </a:lnTo>
                <a:lnTo>
                  <a:pt x="0" y="1206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5256" y="1019175"/>
            <a:ext cx="102039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 Homoskedasticity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97387" y="6158207"/>
            <a:ext cx="7061913" cy="149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p-value&lt;0.05: </a:t>
            </a: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Suggests the homoskedasticity assumption is not fulfilled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2813" y="3026915"/>
            <a:ext cx="10682375" cy="6231385"/>
          </a:xfrm>
          <a:custGeom>
            <a:avLst/>
            <a:gdLst/>
            <a:ahLst/>
            <a:cxnLst/>
            <a:rect l="l" t="t" r="r" b="b"/>
            <a:pathLst>
              <a:path w="10682375" h="6231385">
                <a:moveTo>
                  <a:pt x="0" y="0"/>
                </a:moveTo>
                <a:lnTo>
                  <a:pt x="10682374" y="0"/>
                </a:lnTo>
                <a:lnTo>
                  <a:pt x="10682374" y="6231385"/>
                </a:lnTo>
                <a:lnTo>
                  <a:pt x="0" y="6231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20350"/>
            <a:ext cx="102039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Multicollinearity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4250" y="2225458"/>
            <a:ext cx="11372867" cy="1892158"/>
          </a:xfrm>
          <a:custGeom>
            <a:avLst/>
            <a:gdLst/>
            <a:ahLst/>
            <a:cxnLst/>
            <a:rect l="l" t="t" r="r" b="b"/>
            <a:pathLst>
              <a:path w="11372867" h="1892158">
                <a:moveTo>
                  <a:pt x="0" y="0"/>
                </a:moveTo>
                <a:lnTo>
                  <a:pt x="11372867" y="0"/>
                </a:lnTo>
                <a:lnTo>
                  <a:pt x="11372867" y="1892159"/>
                </a:lnTo>
                <a:lnTo>
                  <a:pt x="0" y="1892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71852" y="5253633"/>
            <a:ext cx="10677662" cy="1332362"/>
          </a:xfrm>
          <a:custGeom>
            <a:avLst/>
            <a:gdLst/>
            <a:ahLst/>
            <a:cxnLst/>
            <a:rect l="l" t="t" r="r" b="b"/>
            <a:pathLst>
              <a:path w="10677662" h="1332362">
                <a:moveTo>
                  <a:pt x="0" y="0"/>
                </a:moveTo>
                <a:lnTo>
                  <a:pt x="10677662" y="0"/>
                </a:lnTo>
                <a:lnTo>
                  <a:pt x="10677662" y="1332362"/>
                </a:lnTo>
                <a:lnTo>
                  <a:pt x="0" y="1332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71852" y="7719470"/>
            <a:ext cx="10677662" cy="2042081"/>
          </a:xfrm>
          <a:custGeom>
            <a:avLst/>
            <a:gdLst/>
            <a:ahLst/>
            <a:cxnLst/>
            <a:rect l="l" t="t" r="r" b="b"/>
            <a:pathLst>
              <a:path w="10677662" h="2042081">
                <a:moveTo>
                  <a:pt x="0" y="0"/>
                </a:moveTo>
                <a:lnTo>
                  <a:pt x="10677662" y="0"/>
                </a:lnTo>
                <a:lnTo>
                  <a:pt x="10677662" y="2042081"/>
                </a:lnTo>
                <a:lnTo>
                  <a:pt x="0" y="2042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20350"/>
            <a:ext cx="102039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Outliers</a:t>
            </a:r>
          </a:p>
        </p:txBody>
      </p:sp>
      <p:sp>
        <p:nvSpPr>
          <p:cNvPr id="6" name="AutoShape 6"/>
          <p:cNvSpPr/>
          <p:nvPr/>
        </p:nvSpPr>
        <p:spPr>
          <a:xfrm>
            <a:off x="9010683" y="4117617"/>
            <a:ext cx="0" cy="1136016"/>
          </a:xfrm>
          <a:prstGeom prst="line">
            <a:avLst/>
          </a:prstGeom>
          <a:ln w="38100" cap="flat">
            <a:solidFill>
              <a:srgbClr val="FA632A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H="1">
            <a:off x="9010683" y="6585995"/>
            <a:ext cx="0" cy="1133475"/>
          </a:xfrm>
          <a:prstGeom prst="line">
            <a:avLst/>
          </a:prstGeom>
          <a:ln w="38100" cap="flat">
            <a:solidFill>
              <a:srgbClr val="FA632A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11490007" y="2325052"/>
            <a:ext cx="2967990" cy="666750"/>
            <a:chOff x="0" y="0"/>
            <a:chExt cx="3957320" cy="889000"/>
          </a:xfrm>
        </p:grpSpPr>
        <p:sp>
          <p:nvSpPr>
            <p:cNvPr id="9" name="Freeform 9"/>
            <p:cNvSpPr/>
            <p:nvPr/>
          </p:nvSpPr>
          <p:spPr>
            <a:xfrm>
              <a:off x="-41910" y="50800"/>
              <a:ext cx="4027170" cy="886460"/>
            </a:xfrm>
            <a:custGeom>
              <a:avLst/>
              <a:gdLst/>
              <a:ahLst/>
              <a:cxnLst/>
              <a:rect l="l" t="t" r="r" b="b"/>
              <a:pathLst>
                <a:path w="4027170" h="886460">
                  <a:moveTo>
                    <a:pt x="128270" y="0"/>
                  </a:moveTo>
                  <a:cubicBezTo>
                    <a:pt x="2078990" y="153670"/>
                    <a:pt x="2369820" y="217170"/>
                    <a:pt x="2639060" y="237490"/>
                  </a:cubicBezTo>
                  <a:cubicBezTo>
                    <a:pt x="2852420" y="255270"/>
                    <a:pt x="3012440" y="238760"/>
                    <a:pt x="3216910" y="252730"/>
                  </a:cubicBezTo>
                  <a:cubicBezTo>
                    <a:pt x="3446780" y="267970"/>
                    <a:pt x="3849370" y="212090"/>
                    <a:pt x="3948430" y="331470"/>
                  </a:cubicBezTo>
                  <a:cubicBezTo>
                    <a:pt x="4027170" y="425450"/>
                    <a:pt x="4006850" y="711200"/>
                    <a:pt x="3915410" y="787400"/>
                  </a:cubicBezTo>
                  <a:cubicBezTo>
                    <a:pt x="3797300" y="886460"/>
                    <a:pt x="3401060" y="725170"/>
                    <a:pt x="3166110" y="709930"/>
                  </a:cubicBezTo>
                  <a:cubicBezTo>
                    <a:pt x="2959100" y="695960"/>
                    <a:pt x="2796540" y="708660"/>
                    <a:pt x="2581910" y="692150"/>
                  </a:cubicBezTo>
                  <a:cubicBezTo>
                    <a:pt x="2317750" y="670560"/>
                    <a:pt x="2038350" y="608330"/>
                    <a:pt x="1699260" y="574040"/>
                  </a:cubicBezTo>
                  <a:cubicBezTo>
                    <a:pt x="1244600" y="527050"/>
                    <a:pt x="265430" y="660400"/>
                    <a:pt x="92710" y="461010"/>
                  </a:cubicBezTo>
                  <a:cubicBezTo>
                    <a:pt x="0" y="353060"/>
                    <a:pt x="128270" y="0"/>
                    <a:pt x="12827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7608" y="2225228"/>
            <a:ext cx="11232783" cy="7554047"/>
          </a:xfrm>
          <a:custGeom>
            <a:avLst/>
            <a:gdLst/>
            <a:ahLst/>
            <a:cxnLst/>
            <a:rect l="l" t="t" r="r" b="b"/>
            <a:pathLst>
              <a:path w="11232783" h="7554047">
                <a:moveTo>
                  <a:pt x="0" y="0"/>
                </a:moveTo>
                <a:lnTo>
                  <a:pt x="11232784" y="0"/>
                </a:lnTo>
                <a:lnTo>
                  <a:pt x="11232784" y="7554047"/>
                </a:lnTo>
                <a:lnTo>
                  <a:pt x="0" y="7554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41687" y="2815434"/>
            <a:ext cx="1316926" cy="1239557"/>
          </a:xfrm>
          <a:custGeom>
            <a:avLst/>
            <a:gdLst/>
            <a:ahLst/>
            <a:cxnLst/>
            <a:rect l="l" t="t" r="r" b="b"/>
            <a:pathLst>
              <a:path w="1316926" h="1239557">
                <a:moveTo>
                  <a:pt x="0" y="0"/>
                </a:moveTo>
                <a:lnTo>
                  <a:pt x="1316926" y="0"/>
                </a:lnTo>
                <a:lnTo>
                  <a:pt x="1316926" y="1239557"/>
                </a:lnTo>
                <a:lnTo>
                  <a:pt x="0" y="1239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20350"/>
            <a:ext cx="11625974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High Leverage Points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4084" y="2946295"/>
            <a:ext cx="8461776" cy="5595350"/>
          </a:xfrm>
          <a:custGeom>
            <a:avLst/>
            <a:gdLst/>
            <a:ahLst/>
            <a:cxnLst/>
            <a:rect l="l" t="t" r="r" b="b"/>
            <a:pathLst>
              <a:path w="8461776" h="5595350">
                <a:moveTo>
                  <a:pt x="0" y="0"/>
                </a:moveTo>
                <a:lnTo>
                  <a:pt x="8461776" y="0"/>
                </a:lnTo>
                <a:lnTo>
                  <a:pt x="8461776" y="5595350"/>
                </a:lnTo>
                <a:lnTo>
                  <a:pt x="0" y="55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4482186"/>
            <a:ext cx="8967766" cy="2107425"/>
          </a:xfrm>
          <a:custGeom>
            <a:avLst/>
            <a:gdLst/>
            <a:ahLst/>
            <a:cxnLst/>
            <a:rect l="l" t="t" r="r" b="b"/>
            <a:pathLst>
              <a:path w="8967766" h="2107425">
                <a:moveTo>
                  <a:pt x="0" y="0"/>
                </a:moveTo>
                <a:lnTo>
                  <a:pt x="8967766" y="0"/>
                </a:lnTo>
                <a:lnTo>
                  <a:pt x="8967766" y="2107425"/>
                </a:lnTo>
                <a:lnTo>
                  <a:pt x="0" y="2107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20350"/>
            <a:ext cx="1295914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Influential observations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1715" y="2130608"/>
            <a:ext cx="10804569" cy="7563198"/>
          </a:xfrm>
          <a:custGeom>
            <a:avLst/>
            <a:gdLst/>
            <a:ahLst/>
            <a:cxnLst/>
            <a:rect l="l" t="t" r="r" b="b"/>
            <a:pathLst>
              <a:path w="10804569" h="7563198">
                <a:moveTo>
                  <a:pt x="0" y="0"/>
                </a:moveTo>
                <a:lnTo>
                  <a:pt x="10804570" y="0"/>
                </a:lnTo>
                <a:lnTo>
                  <a:pt x="10804570" y="7563199"/>
                </a:lnTo>
                <a:lnTo>
                  <a:pt x="0" y="756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20350"/>
            <a:ext cx="1295914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Influence Plot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613957" y="4942522"/>
            <a:ext cx="1758315" cy="1022032"/>
            <a:chOff x="0" y="0"/>
            <a:chExt cx="2344420" cy="1362710"/>
          </a:xfrm>
        </p:grpSpPr>
        <p:sp>
          <p:nvSpPr>
            <p:cNvPr id="5" name="Freeform 5"/>
            <p:cNvSpPr/>
            <p:nvPr/>
          </p:nvSpPr>
          <p:spPr>
            <a:xfrm>
              <a:off x="49530" y="48260"/>
              <a:ext cx="2245360" cy="1270000"/>
            </a:xfrm>
            <a:custGeom>
              <a:avLst/>
              <a:gdLst/>
              <a:ahLst/>
              <a:cxnLst/>
              <a:rect l="l" t="t" r="r" b="b"/>
              <a:pathLst>
                <a:path w="2245360" h="1270000">
                  <a:moveTo>
                    <a:pt x="1437640" y="208280"/>
                  </a:moveTo>
                  <a:cubicBezTo>
                    <a:pt x="1306830" y="163830"/>
                    <a:pt x="1259840" y="161290"/>
                    <a:pt x="1206500" y="157480"/>
                  </a:cubicBezTo>
                  <a:cubicBezTo>
                    <a:pt x="1135380" y="153670"/>
                    <a:pt x="1051560" y="148590"/>
                    <a:pt x="962660" y="154940"/>
                  </a:cubicBezTo>
                  <a:cubicBezTo>
                    <a:pt x="852170" y="163830"/>
                    <a:pt x="717550" y="177800"/>
                    <a:pt x="595630" y="218440"/>
                  </a:cubicBezTo>
                  <a:cubicBezTo>
                    <a:pt x="459740" y="264160"/>
                    <a:pt x="242570" y="361950"/>
                    <a:pt x="187960" y="427990"/>
                  </a:cubicBezTo>
                  <a:cubicBezTo>
                    <a:pt x="165100" y="455930"/>
                    <a:pt x="162560" y="481330"/>
                    <a:pt x="162560" y="510540"/>
                  </a:cubicBezTo>
                  <a:cubicBezTo>
                    <a:pt x="162560" y="544830"/>
                    <a:pt x="172720" y="579120"/>
                    <a:pt x="194310" y="619760"/>
                  </a:cubicBezTo>
                  <a:cubicBezTo>
                    <a:pt x="228600" y="687070"/>
                    <a:pt x="327660" y="805180"/>
                    <a:pt x="386080" y="857250"/>
                  </a:cubicBezTo>
                  <a:cubicBezTo>
                    <a:pt x="422910" y="889000"/>
                    <a:pt x="449580" y="900430"/>
                    <a:pt x="488950" y="920750"/>
                  </a:cubicBezTo>
                  <a:cubicBezTo>
                    <a:pt x="537210" y="946150"/>
                    <a:pt x="596900" y="971550"/>
                    <a:pt x="654050" y="994410"/>
                  </a:cubicBezTo>
                  <a:cubicBezTo>
                    <a:pt x="715010" y="1018540"/>
                    <a:pt x="779780" y="1042670"/>
                    <a:pt x="842010" y="1060450"/>
                  </a:cubicBezTo>
                  <a:cubicBezTo>
                    <a:pt x="902970" y="1078230"/>
                    <a:pt x="955040" y="1093470"/>
                    <a:pt x="1026160" y="1103630"/>
                  </a:cubicBezTo>
                  <a:cubicBezTo>
                    <a:pt x="1122680" y="1116330"/>
                    <a:pt x="1281430" y="1115060"/>
                    <a:pt x="1369060" y="1116330"/>
                  </a:cubicBezTo>
                  <a:cubicBezTo>
                    <a:pt x="1421130" y="1117600"/>
                    <a:pt x="1451610" y="1118870"/>
                    <a:pt x="1497330" y="1115060"/>
                  </a:cubicBezTo>
                  <a:cubicBezTo>
                    <a:pt x="1548130" y="1111250"/>
                    <a:pt x="1611630" y="1099820"/>
                    <a:pt x="1659890" y="1088390"/>
                  </a:cubicBezTo>
                  <a:cubicBezTo>
                    <a:pt x="1700530" y="1078230"/>
                    <a:pt x="1729740" y="1073150"/>
                    <a:pt x="1767840" y="1052830"/>
                  </a:cubicBezTo>
                  <a:cubicBezTo>
                    <a:pt x="1821180" y="1024890"/>
                    <a:pt x="1903730" y="958850"/>
                    <a:pt x="1943100" y="919480"/>
                  </a:cubicBezTo>
                  <a:cubicBezTo>
                    <a:pt x="1969770" y="892810"/>
                    <a:pt x="1979930" y="878840"/>
                    <a:pt x="1997710" y="848360"/>
                  </a:cubicBezTo>
                  <a:cubicBezTo>
                    <a:pt x="2025650" y="802640"/>
                    <a:pt x="2065020" y="721360"/>
                    <a:pt x="2078990" y="665480"/>
                  </a:cubicBezTo>
                  <a:cubicBezTo>
                    <a:pt x="2089150" y="623570"/>
                    <a:pt x="2095500" y="584200"/>
                    <a:pt x="2085340" y="548640"/>
                  </a:cubicBezTo>
                  <a:cubicBezTo>
                    <a:pt x="2075180" y="513080"/>
                    <a:pt x="2045970" y="483870"/>
                    <a:pt x="2014220" y="453390"/>
                  </a:cubicBezTo>
                  <a:cubicBezTo>
                    <a:pt x="1973580" y="414020"/>
                    <a:pt x="1921510" y="374650"/>
                    <a:pt x="1858010" y="340360"/>
                  </a:cubicBezTo>
                  <a:cubicBezTo>
                    <a:pt x="1774190" y="295910"/>
                    <a:pt x="1638300" y="250190"/>
                    <a:pt x="1548130" y="223520"/>
                  </a:cubicBezTo>
                  <a:cubicBezTo>
                    <a:pt x="1482090" y="203200"/>
                    <a:pt x="1405890" y="209550"/>
                    <a:pt x="1372870" y="181610"/>
                  </a:cubicBezTo>
                  <a:cubicBezTo>
                    <a:pt x="1351280" y="163830"/>
                    <a:pt x="1342390" y="132080"/>
                    <a:pt x="1342390" y="110490"/>
                  </a:cubicBezTo>
                  <a:cubicBezTo>
                    <a:pt x="1342390" y="92710"/>
                    <a:pt x="1352550" y="73660"/>
                    <a:pt x="1363980" y="60960"/>
                  </a:cubicBezTo>
                  <a:cubicBezTo>
                    <a:pt x="1375410" y="48260"/>
                    <a:pt x="1391920" y="36830"/>
                    <a:pt x="1409700" y="35560"/>
                  </a:cubicBezTo>
                  <a:cubicBezTo>
                    <a:pt x="1431290" y="33020"/>
                    <a:pt x="1468120" y="41910"/>
                    <a:pt x="1484630" y="58420"/>
                  </a:cubicBezTo>
                  <a:cubicBezTo>
                    <a:pt x="1501140" y="74930"/>
                    <a:pt x="1511300" y="110490"/>
                    <a:pt x="1507490" y="133350"/>
                  </a:cubicBezTo>
                  <a:cubicBezTo>
                    <a:pt x="1502410" y="154940"/>
                    <a:pt x="1479550" y="184150"/>
                    <a:pt x="1457960" y="193040"/>
                  </a:cubicBezTo>
                  <a:cubicBezTo>
                    <a:pt x="1436370" y="201930"/>
                    <a:pt x="1399540" y="199390"/>
                    <a:pt x="1380490" y="186690"/>
                  </a:cubicBezTo>
                  <a:cubicBezTo>
                    <a:pt x="1361440" y="173990"/>
                    <a:pt x="1342390" y="142240"/>
                    <a:pt x="1342390" y="119380"/>
                  </a:cubicBezTo>
                  <a:cubicBezTo>
                    <a:pt x="1342390" y="96520"/>
                    <a:pt x="1360170" y="63500"/>
                    <a:pt x="1376680" y="49530"/>
                  </a:cubicBezTo>
                  <a:cubicBezTo>
                    <a:pt x="1390650" y="38100"/>
                    <a:pt x="1407160" y="35560"/>
                    <a:pt x="1427480" y="34290"/>
                  </a:cubicBezTo>
                  <a:cubicBezTo>
                    <a:pt x="1463040" y="31750"/>
                    <a:pt x="1530350" y="43180"/>
                    <a:pt x="1569720" y="54610"/>
                  </a:cubicBezTo>
                  <a:cubicBezTo>
                    <a:pt x="1600200" y="64770"/>
                    <a:pt x="1615440" y="80010"/>
                    <a:pt x="1648460" y="91440"/>
                  </a:cubicBezTo>
                  <a:cubicBezTo>
                    <a:pt x="1701800" y="111760"/>
                    <a:pt x="1808480" y="130810"/>
                    <a:pt x="1863090" y="153670"/>
                  </a:cubicBezTo>
                  <a:cubicBezTo>
                    <a:pt x="1898650" y="168910"/>
                    <a:pt x="1915160" y="182880"/>
                    <a:pt x="1946910" y="203200"/>
                  </a:cubicBezTo>
                  <a:cubicBezTo>
                    <a:pt x="1987550" y="229870"/>
                    <a:pt x="2045970" y="273050"/>
                    <a:pt x="2086610" y="307340"/>
                  </a:cubicBezTo>
                  <a:cubicBezTo>
                    <a:pt x="2120900" y="336550"/>
                    <a:pt x="2151380" y="364490"/>
                    <a:pt x="2176780" y="394970"/>
                  </a:cubicBezTo>
                  <a:cubicBezTo>
                    <a:pt x="2198370" y="422910"/>
                    <a:pt x="2219960" y="448310"/>
                    <a:pt x="2231390" y="482600"/>
                  </a:cubicBezTo>
                  <a:cubicBezTo>
                    <a:pt x="2244090" y="521970"/>
                    <a:pt x="2245360" y="575310"/>
                    <a:pt x="2242820" y="618490"/>
                  </a:cubicBezTo>
                  <a:cubicBezTo>
                    <a:pt x="2241550" y="656590"/>
                    <a:pt x="2237740" y="687070"/>
                    <a:pt x="2223770" y="727710"/>
                  </a:cubicBezTo>
                  <a:cubicBezTo>
                    <a:pt x="2204720" y="788670"/>
                    <a:pt x="2160270" y="885190"/>
                    <a:pt x="2122170" y="942340"/>
                  </a:cubicBezTo>
                  <a:cubicBezTo>
                    <a:pt x="2092960" y="985520"/>
                    <a:pt x="2068830" y="1012190"/>
                    <a:pt x="2028190" y="1047750"/>
                  </a:cubicBezTo>
                  <a:cubicBezTo>
                    <a:pt x="1973580" y="1097280"/>
                    <a:pt x="1879600" y="1165860"/>
                    <a:pt x="1814830" y="1197610"/>
                  </a:cubicBezTo>
                  <a:cubicBezTo>
                    <a:pt x="1769110" y="1219200"/>
                    <a:pt x="1734820" y="1225550"/>
                    <a:pt x="1687830" y="1235710"/>
                  </a:cubicBezTo>
                  <a:cubicBezTo>
                    <a:pt x="1630680" y="1248410"/>
                    <a:pt x="1576070" y="1258570"/>
                    <a:pt x="1496060" y="1262380"/>
                  </a:cubicBezTo>
                  <a:cubicBezTo>
                    <a:pt x="1369060" y="1270000"/>
                    <a:pt x="1121410" y="1261110"/>
                    <a:pt x="993140" y="1244600"/>
                  </a:cubicBezTo>
                  <a:cubicBezTo>
                    <a:pt x="910590" y="1233170"/>
                    <a:pt x="861060" y="1217930"/>
                    <a:pt x="795020" y="1198880"/>
                  </a:cubicBezTo>
                  <a:cubicBezTo>
                    <a:pt x="727710" y="1179830"/>
                    <a:pt x="665480" y="1163320"/>
                    <a:pt x="590550" y="1131570"/>
                  </a:cubicBezTo>
                  <a:cubicBezTo>
                    <a:pt x="495300" y="1090930"/>
                    <a:pt x="351790" y="1023620"/>
                    <a:pt x="274320" y="963930"/>
                  </a:cubicBezTo>
                  <a:cubicBezTo>
                    <a:pt x="219710" y="920750"/>
                    <a:pt x="191770" y="878840"/>
                    <a:pt x="153670" y="830580"/>
                  </a:cubicBezTo>
                  <a:cubicBezTo>
                    <a:pt x="114300" y="782320"/>
                    <a:pt x="68580" y="721360"/>
                    <a:pt x="44450" y="675640"/>
                  </a:cubicBezTo>
                  <a:cubicBezTo>
                    <a:pt x="26670" y="643890"/>
                    <a:pt x="19050" y="617220"/>
                    <a:pt x="12700" y="586740"/>
                  </a:cubicBezTo>
                  <a:cubicBezTo>
                    <a:pt x="5080" y="560070"/>
                    <a:pt x="1270" y="535940"/>
                    <a:pt x="1270" y="505460"/>
                  </a:cubicBezTo>
                  <a:cubicBezTo>
                    <a:pt x="0" y="467360"/>
                    <a:pt x="1270" y="412750"/>
                    <a:pt x="16510" y="378460"/>
                  </a:cubicBezTo>
                  <a:cubicBezTo>
                    <a:pt x="30480" y="347980"/>
                    <a:pt x="48260" y="332740"/>
                    <a:pt x="82550" y="307340"/>
                  </a:cubicBezTo>
                  <a:cubicBezTo>
                    <a:pt x="156210" y="250190"/>
                    <a:pt x="379730" y="147320"/>
                    <a:pt x="480060" y="102870"/>
                  </a:cubicBezTo>
                  <a:cubicBezTo>
                    <a:pt x="538480" y="77470"/>
                    <a:pt x="570230" y="64770"/>
                    <a:pt x="622300" y="49530"/>
                  </a:cubicBezTo>
                  <a:cubicBezTo>
                    <a:pt x="683260" y="33020"/>
                    <a:pt x="754380" y="20320"/>
                    <a:pt x="826770" y="12700"/>
                  </a:cubicBezTo>
                  <a:cubicBezTo>
                    <a:pt x="908050" y="3810"/>
                    <a:pt x="993140" y="0"/>
                    <a:pt x="1083310" y="2540"/>
                  </a:cubicBezTo>
                  <a:cubicBezTo>
                    <a:pt x="1183640" y="5080"/>
                    <a:pt x="1324610" y="13970"/>
                    <a:pt x="1400810" y="31750"/>
                  </a:cubicBezTo>
                  <a:cubicBezTo>
                    <a:pt x="1447800" y="43180"/>
                    <a:pt x="1484630" y="54610"/>
                    <a:pt x="1507490" y="73660"/>
                  </a:cubicBezTo>
                  <a:cubicBezTo>
                    <a:pt x="1524000" y="86360"/>
                    <a:pt x="1534160" y="102870"/>
                    <a:pt x="1539240" y="118110"/>
                  </a:cubicBezTo>
                  <a:cubicBezTo>
                    <a:pt x="1543050" y="129540"/>
                    <a:pt x="1543050" y="142240"/>
                    <a:pt x="1539240" y="154940"/>
                  </a:cubicBezTo>
                  <a:cubicBezTo>
                    <a:pt x="1534160" y="168910"/>
                    <a:pt x="1522730" y="190500"/>
                    <a:pt x="1508760" y="199390"/>
                  </a:cubicBezTo>
                  <a:cubicBezTo>
                    <a:pt x="1490980" y="209550"/>
                    <a:pt x="1437640" y="208280"/>
                    <a:pt x="1437640" y="2082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31063" y="3768570"/>
            <a:ext cx="6751029" cy="2749861"/>
            <a:chOff x="0" y="0"/>
            <a:chExt cx="9001372" cy="3666481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8609100" cy="2778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10"/>
                </a:lnSpc>
              </a:pP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</a:t>
              </a:r>
              <a:r>
                <a:rPr lang="en-US" sz="6842" b="1">
                  <a:solidFill>
                    <a:srgbClr val="14110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Transformation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3701" y="3010141"/>
              <a:ext cx="8609100" cy="656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66"/>
                </a:lnSpc>
              </a:pPr>
              <a:r>
                <a:rPr lang="en-US" sz="3050" b="1">
                  <a:solidFill>
                    <a:srgbClr val="FA632A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Fulfil the 4 Assumptions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913135"/>
              <a:ext cx="9001372" cy="0"/>
            </a:xfrm>
            <a:prstGeom prst="line">
              <a:avLst/>
            </a:prstGeom>
            <a:ln w="13275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1028700" y="1028700"/>
            <a:ext cx="8594883" cy="8229600"/>
          </a:xfrm>
          <a:custGeom>
            <a:avLst/>
            <a:gdLst/>
            <a:ahLst/>
            <a:cxnLst/>
            <a:rect l="l" t="t" r="r" b="b"/>
            <a:pathLst>
              <a:path w="8594883" h="8229600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2486" y="4448667"/>
            <a:ext cx="15803028" cy="1389667"/>
            <a:chOff x="0" y="0"/>
            <a:chExt cx="21070704" cy="18528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0152462" cy="13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10"/>
                </a:lnSpc>
              </a:pP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Box-Cox Transformation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89389"/>
              <a:ext cx="21070704" cy="0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1244" y="1562473"/>
            <a:ext cx="12753867" cy="2271241"/>
            <a:chOff x="0" y="0"/>
            <a:chExt cx="17005156" cy="3028321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7005156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Points of </a:t>
              </a:r>
              <a:r>
                <a:rPr lang="en-US" sz="9000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Discussion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71096"/>
              <a:ext cx="1700515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These are the broad topics that will be covered.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15888" y="5133975"/>
            <a:ext cx="959145" cy="86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1"/>
              </a:lnSpc>
            </a:pPr>
            <a:r>
              <a:rPr lang="en-US" sz="5634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98635" y="5321855"/>
            <a:ext cx="4116417" cy="4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28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Preprocessing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15888" y="7247920"/>
            <a:ext cx="5499163" cy="858665"/>
            <a:chOff x="0" y="0"/>
            <a:chExt cx="7332218" cy="114488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278861" cy="115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61"/>
                </a:lnSpc>
              </a:pPr>
              <a:r>
                <a:rPr lang="en-US" sz="5634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43662" y="250507"/>
              <a:ext cx="5488556" cy="605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62"/>
                </a:lnSpc>
              </a:pPr>
              <a:r>
                <a:rPr lang="en-US" sz="281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Data Evaluation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43793" y="5143500"/>
            <a:ext cx="5499163" cy="858665"/>
            <a:chOff x="0" y="0"/>
            <a:chExt cx="7332218" cy="11448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278861" cy="115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61"/>
                </a:lnSpc>
              </a:pPr>
              <a:r>
                <a:rPr lang="en-US" sz="5634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843662" y="250507"/>
              <a:ext cx="5488556" cy="605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62"/>
                </a:lnSpc>
              </a:pPr>
              <a:r>
                <a:rPr lang="en-US" sz="281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Data Transformation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43793" y="7247920"/>
            <a:ext cx="5499163" cy="858665"/>
            <a:chOff x="0" y="0"/>
            <a:chExt cx="7332218" cy="11448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278861" cy="115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61"/>
                </a:lnSpc>
              </a:pPr>
              <a:r>
                <a:rPr lang="en-US" sz="5634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43662" y="250507"/>
              <a:ext cx="5488556" cy="605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62"/>
                </a:lnSpc>
              </a:pPr>
              <a:r>
                <a:rPr lang="en-US" sz="281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Conclusion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645044" y="4214986"/>
            <a:ext cx="10961021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685" y="2892553"/>
            <a:ext cx="14794629" cy="3883590"/>
          </a:xfrm>
          <a:custGeom>
            <a:avLst/>
            <a:gdLst/>
            <a:ahLst/>
            <a:cxnLst/>
            <a:rect l="l" t="t" r="r" b="b"/>
            <a:pathLst>
              <a:path w="14794629" h="3883590">
                <a:moveTo>
                  <a:pt x="0" y="0"/>
                </a:moveTo>
                <a:lnTo>
                  <a:pt x="14794630" y="0"/>
                </a:lnTo>
                <a:lnTo>
                  <a:pt x="14794630" y="3883591"/>
                </a:lnTo>
                <a:lnTo>
                  <a:pt x="0" y="3883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27791"/>
            <a:ext cx="14531241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Box-Cox Transformation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13043" y="7085266"/>
            <a:ext cx="7061913" cy="66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 of powerTransform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685" y="3256280"/>
            <a:ext cx="14794629" cy="1553436"/>
          </a:xfrm>
          <a:custGeom>
            <a:avLst/>
            <a:gdLst/>
            <a:ahLst/>
            <a:cxnLst/>
            <a:rect l="l" t="t" r="r" b="b"/>
            <a:pathLst>
              <a:path w="14794629" h="1553436">
                <a:moveTo>
                  <a:pt x="0" y="0"/>
                </a:moveTo>
                <a:lnTo>
                  <a:pt x="14794630" y="0"/>
                </a:lnTo>
                <a:lnTo>
                  <a:pt x="14794630" y="1553437"/>
                </a:lnTo>
                <a:lnTo>
                  <a:pt x="0" y="155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72066" y="6310286"/>
            <a:ext cx="11143868" cy="1424516"/>
          </a:xfrm>
          <a:custGeom>
            <a:avLst/>
            <a:gdLst/>
            <a:ahLst/>
            <a:cxnLst/>
            <a:rect l="l" t="t" r="r" b="b"/>
            <a:pathLst>
              <a:path w="11143868" h="1424516">
                <a:moveTo>
                  <a:pt x="0" y="0"/>
                </a:moveTo>
                <a:lnTo>
                  <a:pt x="11143868" y="0"/>
                </a:lnTo>
                <a:lnTo>
                  <a:pt x="11143868" y="1424515"/>
                </a:lnTo>
                <a:lnTo>
                  <a:pt x="0" y="1424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27791"/>
            <a:ext cx="14531241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Box-Cox Transformation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13043" y="5065721"/>
            <a:ext cx="7061913" cy="6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Power value: 0.76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03518" y="8030076"/>
            <a:ext cx="7061913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R^2 value:</a:t>
            </a:r>
            <a:r>
              <a:rPr lang="en-US" sz="3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0.983, good fit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566910" y="3272790"/>
            <a:ext cx="2231708" cy="433388"/>
            <a:chOff x="0" y="0"/>
            <a:chExt cx="2975610" cy="577850"/>
          </a:xfrm>
        </p:grpSpPr>
        <p:sp>
          <p:nvSpPr>
            <p:cNvPr id="8" name="Freeform 8"/>
            <p:cNvSpPr/>
            <p:nvPr/>
          </p:nvSpPr>
          <p:spPr>
            <a:xfrm>
              <a:off x="-58420" y="20320"/>
              <a:ext cx="3045460" cy="750570"/>
            </a:xfrm>
            <a:custGeom>
              <a:avLst/>
              <a:gdLst/>
              <a:ahLst/>
              <a:cxnLst/>
              <a:rect l="l" t="t" r="r" b="b"/>
              <a:pathLst>
                <a:path w="3045460" h="750570">
                  <a:moveTo>
                    <a:pt x="109220" y="30480"/>
                  </a:moveTo>
                  <a:cubicBezTo>
                    <a:pt x="2872740" y="34290"/>
                    <a:pt x="2938780" y="0"/>
                    <a:pt x="2983230" y="48260"/>
                  </a:cubicBezTo>
                  <a:cubicBezTo>
                    <a:pt x="3045460" y="115570"/>
                    <a:pt x="3045460" y="447040"/>
                    <a:pt x="2981960" y="505460"/>
                  </a:cubicBezTo>
                  <a:cubicBezTo>
                    <a:pt x="2937510" y="546100"/>
                    <a:pt x="2872740" y="491490"/>
                    <a:pt x="2754630" y="487680"/>
                  </a:cubicBezTo>
                  <a:cubicBezTo>
                    <a:pt x="2354580" y="471170"/>
                    <a:pt x="368300" y="750570"/>
                    <a:pt x="109220" y="491490"/>
                  </a:cubicBezTo>
                  <a:cubicBezTo>
                    <a:pt x="0" y="383540"/>
                    <a:pt x="109220" y="30480"/>
                    <a:pt x="109220" y="3048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2997815" y="6878003"/>
            <a:ext cx="1465898" cy="460057"/>
            <a:chOff x="0" y="0"/>
            <a:chExt cx="1954530" cy="613410"/>
          </a:xfrm>
        </p:grpSpPr>
        <p:sp>
          <p:nvSpPr>
            <p:cNvPr id="10" name="Freeform 10"/>
            <p:cNvSpPr/>
            <p:nvPr/>
          </p:nvSpPr>
          <p:spPr>
            <a:xfrm>
              <a:off x="-31750" y="46990"/>
              <a:ext cx="1938020" cy="591820"/>
            </a:xfrm>
            <a:custGeom>
              <a:avLst/>
              <a:gdLst/>
              <a:ahLst/>
              <a:cxnLst/>
              <a:rect l="l" t="t" r="r" b="b"/>
              <a:pathLst>
                <a:path w="1938020" h="591820">
                  <a:moveTo>
                    <a:pt x="114300" y="3810"/>
                  </a:moveTo>
                  <a:cubicBezTo>
                    <a:pt x="902970" y="55880"/>
                    <a:pt x="1428750" y="1270"/>
                    <a:pt x="1506220" y="58420"/>
                  </a:cubicBezTo>
                  <a:cubicBezTo>
                    <a:pt x="1526540" y="72390"/>
                    <a:pt x="1511300" y="109220"/>
                    <a:pt x="1524000" y="113030"/>
                  </a:cubicBezTo>
                  <a:cubicBezTo>
                    <a:pt x="1540510" y="118110"/>
                    <a:pt x="1577340" y="59690"/>
                    <a:pt x="1609090" y="44450"/>
                  </a:cubicBezTo>
                  <a:cubicBezTo>
                    <a:pt x="1640840" y="29210"/>
                    <a:pt x="1680210" y="20320"/>
                    <a:pt x="1715770" y="21590"/>
                  </a:cubicBezTo>
                  <a:cubicBezTo>
                    <a:pt x="1751330" y="22860"/>
                    <a:pt x="1790700" y="34290"/>
                    <a:pt x="1821180" y="52070"/>
                  </a:cubicBezTo>
                  <a:cubicBezTo>
                    <a:pt x="1851660" y="69850"/>
                    <a:pt x="1880870" y="97790"/>
                    <a:pt x="1899920" y="128270"/>
                  </a:cubicBezTo>
                  <a:cubicBezTo>
                    <a:pt x="1918970" y="157480"/>
                    <a:pt x="1930400" y="201930"/>
                    <a:pt x="1934210" y="232410"/>
                  </a:cubicBezTo>
                  <a:cubicBezTo>
                    <a:pt x="1938020" y="252730"/>
                    <a:pt x="1936750" y="266700"/>
                    <a:pt x="1932940" y="287020"/>
                  </a:cubicBezTo>
                  <a:cubicBezTo>
                    <a:pt x="1926590" y="316230"/>
                    <a:pt x="1920240" y="360680"/>
                    <a:pt x="1889760" y="387350"/>
                  </a:cubicBezTo>
                  <a:cubicBezTo>
                    <a:pt x="1842770" y="430530"/>
                    <a:pt x="1668780" y="500380"/>
                    <a:pt x="1635760" y="467360"/>
                  </a:cubicBezTo>
                  <a:cubicBezTo>
                    <a:pt x="1593850" y="425450"/>
                    <a:pt x="1819910" y="76200"/>
                    <a:pt x="1778000" y="33020"/>
                  </a:cubicBezTo>
                  <a:cubicBezTo>
                    <a:pt x="1744980" y="0"/>
                    <a:pt x="1530350" y="124460"/>
                    <a:pt x="1524000" y="113030"/>
                  </a:cubicBezTo>
                  <a:cubicBezTo>
                    <a:pt x="1520190" y="105410"/>
                    <a:pt x="1577340" y="59690"/>
                    <a:pt x="1609090" y="44450"/>
                  </a:cubicBezTo>
                  <a:cubicBezTo>
                    <a:pt x="1640840" y="29210"/>
                    <a:pt x="1680210" y="20320"/>
                    <a:pt x="1715770" y="21590"/>
                  </a:cubicBezTo>
                  <a:cubicBezTo>
                    <a:pt x="1751330" y="22860"/>
                    <a:pt x="1794510" y="39370"/>
                    <a:pt x="1821180" y="52070"/>
                  </a:cubicBezTo>
                  <a:cubicBezTo>
                    <a:pt x="1840230" y="62230"/>
                    <a:pt x="1850390" y="69850"/>
                    <a:pt x="1865630" y="85090"/>
                  </a:cubicBezTo>
                  <a:cubicBezTo>
                    <a:pt x="1884680" y="106680"/>
                    <a:pt x="1912620" y="144780"/>
                    <a:pt x="1924050" y="177800"/>
                  </a:cubicBezTo>
                  <a:cubicBezTo>
                    <a:pt x="1935480" y="210820"/>
                    <a:pt x="1938020" y="251460"/>
                    <a:pt x="1932940" y="287020"/>
                  </a:cubicBezTo>
                  <a:cubicBezTo>
                    <a:pt x="1926590" y="321310"/>
                    <a:pt x="1910080" y="356870"/>
                    <a:pt x="1889760" y="387350"/>
                  </a:cubicBezTo>
                  <a:cubicBezTo>
                    <a:pt x="1868170" y="420370"/>
                    <a:pt x="1845310" y="457200"/>
                    <a:pt x="1802130" y="478790"/>
                  </a:cubicBezTo>
                  <a:cubicBezTo>
                    <a:pt x="1736090" y="511810"/>
                    <a:pt x="1620520" y="508000"/>
                    <a:pt x="1506220" y="515620"/>
                  </a:cubicBezTo>
                  <a:cubicBezTo>
                    <a:pt x="1347470" y="524510"/>
                    <a:pt x="1146810" y="518160"/>
                    <a:pt x="938530" y="513080"/>
                  </a:cubicBezTo>
                  <a:cubicBezTo>
                    <a:pt x="683260" y="504190"/>
                    <a:pt x="194310" y="591820"/>
                    <a:pt x="82550" y="464820"/>
                  </a:cubicBezTo>
                  <a:cubicBezTo>
                    <a:pt x="0" y="370840"/>
                    <a:pt x="114300" y="3810"/>
                    <a:pt x="114300" y="381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00962" y="5684787"/>
            <a:ext cx="6158145" cy="4333795"/>
          </a:xfrm>
          <a:custGeom>
            <a:avLst/>
            <a:gdLst/>
            <a:ahLst/>
            <a:cxnLst/>
            <a:rect l="l" t="t" r="r" b="b"/>
            <a:pathLst>
              <a:path w="6158145" h="4333795">
                <a:moveTo>
                  <a:pt x="0" y="0"/>
                </a:moveTo>
                <a:lnTo>
                  <a:pt x="6158146" y="0"/>
                </a:lnTo>
                <a:lnTo>
                  <a:pt x="6158146" y="4333795"/>
                </a:lnTo>
                <a:lnTo>
                  <a:pt x="0" y="4333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70866"/>
            <a:ext cx="15536598" cy="353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 Assumptions Test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Large W: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Normality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 for Durbin Watson Test &gt;0.05: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Independence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significant deviations from lines: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Linearity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p&lt;0.05 on NCV test: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Homoskedasticity is </a:t>
            </a: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violated</a:t>
            </a:r>
          </a:p>
          <a:p>
            <a:pPr algn="l">
              <a:lnSpc>
                <a:spcPts val="4680"/>
              </a:lnSpc>
            </a:pPr>
            <a:endParaRPr lang="en-US" sz="36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6701639"/>
            <a:ext cx="10219212" cy="1679309"/>
          </a:xfrm>
          <a:custGeom>
            <a:avLst/>
            <a:gdLst/>
            <a:ahLst/>
            <a:cxnLst/>
            <a:rect l="l" t="t" r="r" b="b"/>
            <a:pathLst>
              <a:path w="10219212" h="1679309">
                <a:moveTo>
                  <a:pt x="0" y="0"/>
                </a:moveTo>
                <a:lnTo>
                  <a:pt x="10219212" y="0"/>
                </a:lnTo>
                <a:lnTo>
                  <a:pt x="10219212" y="1679310"/>
                </a:lnTo>
                <a:lnTo>
                  <a:pt x="0" y="1679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79922"/>
            <a:ext cx="15536598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Box-Cox Analysis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2486" y="4448667"/>
            <a:ext cx="15803028" cy="1389667"/>
            <a:chOff x="0" y="0"/>
            <a:chExt cx="21070704" cy="18528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0152462" cy="13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10"/>
                </a:lnSpc>
              </a:pP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Weighted Least Squares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89389"/>
              <a:ext cx="21070704" cy="0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1954" y="2466588"/>
            <a:ext cx="13364092" cy="4644022"/>
          </a:xfrm>
          <a:custGeom>
            <a:avLst/>
            <a:gdLst/>
            <a:ahLst/>
            <a:cxnLst/>
            <a:rect l="l" t="t" r="r" b="b"/>
            <a:pathLst>
              <a:path w="13364092" h="4644022">
                <a:moveTo>
                  <a:pt x="0" y="0"/>
                </a:moveTo>
                <a:lnTo>
                  <a:pt x="13364092" y="0"/>
                </a:lnTo>
                <a:lnTo>
                  <a:pt x="13364092" y="4644022"/>
                </a:lnTo>
                <a:lnTo>
                  <a:pt x="0" y="4644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06546" y="7415410"/>
            <a:ext cx="13474907" cy="1637834"/>
          </a:xfrm>
          <a:custGeom>
            <a:avLst/>
            <a:gdLst/>
            <a:ahLst/>
            <a:cxnLst/>
            <a:rect l="l" t="t" r="r" b="b"/>
            <a:pathLst>
              <a:path w="13474907" h="1637834">
                <a:moveTo>
                  <a:pt x="0" y="0"/>
                </a:moveTo>
                <a:lnTo>
                  <a:pt x="13474908" y="0"/>
                </a:lnTo>
                <a:lnTo>
                  <a:pt x="13474908" y="1637834"/>
                </a:lnTo>
                <a:lnTo>
                  <a:pt x="0" y="163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79922"/>
            <a:ext cx="15536598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Weighted Least Squares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154150" y="8094345"/>
            <a:ext cx="1496377" cy="468630"/>
            <a:chOff x="0" y="0"/>
            <a:chExt cx="1995170" cy="624840"/>
          </a:xfrm>
        </p:grpSpPr>
        <p:sp>
          <p:nvSpPr>
            <p:cNvPr id="6" name="Freeform 6"/>
            <p:cNvSpPr/>
            <p:nvPr/>
          </p:nvSpPr>
          <p:spPr>
            <a:xfrm>
              <a:off x="-36830" y="19050"/>
              <a:ext cx="2063750" cy="657860"/>
            </a:xfrm>
            <a:custGeom>
              <a:avLst/>
              <a:gdLst/>
              <a:ahLst/>
              <a:cxnLst/>
              <a:rect l="l" t="t" r="r" b="b"/>
              <a:pathLst>
                <a:path w="2063750" h="657860">
                  <a:moveTo>
                    <a:pt x="124460" y="31750"/>
                  </a:moveTo>
                  <a:cubicBezTo>
                    <a:pt x="1591310" y="100330"/>
                    <a:pt x="1883410" y="0"/>
                    <a:pt x="1981200" y="97790"/>
                  </a:cubicBezTo>
                  <a:cubicBezTo>
                    <a:pt x="2063750" y="180340"/>
                    <a:pt x="2063750" y="472440"/>
                    <a:pt x="1981200" y="554990"/>
                  </a:cubicBezTo>
                  <a:cubicBezTo>
                    <a:pt x="1883410" y="651510"/>
                    <a:pt x="1590040" y="556260"/>
                    <a:pt x="1341120" y="549910"/>
                  </a:cubicBezTo>
                  <a:cubicBezTo>
                    <a:pt x="993140" y="541020"/>
                    <a:pt x="232410" y="657860"/>
                    <a:pt x="87630" y="492760"/>
                  </a:cubicBezTo>
                  <a:cubicBezTo>
                    <a:pt x="0" y="392430"/>
                    <a:pt x="124460" y="31750"/>
                    <a:pt x="124460" y="317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96409" y="5143500"/>
            <a:ext cx="3305893" cy="4739631"/>
          </a:xfrm>
          <a:custGeom>
            <a:avLst/>
            <a:gdLst/>
            <a:ahLst/>
            <a:cxnLst/>
            <a:rect l="l" t="t" r="r" b="b"/>
            <a:pathLst>
              <a:path w="3305893" h="4739631">
                <a:moveTo>
                  <a:pt x="0" y="0"/>
                </a:moveTo>
                <a:lnTo>
                  <a:pt x="3305893" y="0"/>
                </a:lnTo>
                <a:lnTo>
                  <a:pt x="3305893" y="4739631"/>
                </a:lnTo>
                <a:lnTo>
                  <a:pt x="0" y="473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79922"/>
            <a:ext cx="155365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WLS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70866"/>
            <a:ext cx="15536598" cy="294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 Assumptions Test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Large W: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Normality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 for Durbin Watson Test &gt;0.05: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Independence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significant deviations from lines: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Linearity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p&gt;0.05 on NCV test: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Homoskedasticity is satisfied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2486" y="4448667"/>
            <a:ext cx="15803028" cy="1389667"/>
            <a:chOff x="0" y="0"/>
            <a:chExt cx="21070704" cy="18528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0152462" cy="13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10"/>
                </a:lnSpc>
              </a:pP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Stepwise Regression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89389"/>
              <a:ext cx="21070704" cy="0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7526" y="2499024"/>
            <a:ext cx="11472949" cy="7097289"/>
          </a:xfrm>
          <a:custGeom>
            <a:avLst/>
            <a:gdLst/>
            <a:ahLst/>
            <a:cxnLst/>
            <a:rect l="l" t="t" r="r" b="b"/>
            <a:pathLst>
              <a:path w="11472949" h="7097289">
                <a:moveTo>
                  <a:pt x="0" y="0"/>
                </a:moveTo>
                <a:lnTo>
                  <a:pt x="11472948" y="0"/>
                </a:lnTo>
                <a:lnTo>
                  <a:pt x="11472948" y="7097289"/>
                </a:lnTo>
                <a:lnTo>
                  <a:pt x="0" y="7097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79922"/>
            <a:ext cx="15536598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Stepwise Regression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096125" y="8682038"/>
            <a:ext cx="1401127" cy="491490"/>
            <a:chOff x="0" y="0"/>
            <a:chExt cx="1868170" cy="655320"/>
          </a:xfrm>
        </p:grpSpPr>
        <p:sp>
          <p:nvSpPr>
            <p:cNvPr id="5" name="Freeform 5"/>
            <p:cNvSpPr/>
            <p:nvPr/>
          </p:nvSpPr>
          <p:spPr>
            <a:xfrm>
              <a:off x="-38100" y="38100"/>
              <a:ext cx="1930400" cy="655320"/>
            </a:xfrm>
            <a:custGeom>
              <a:avLst/>
              <a:gdLst/>
              <a:ahLst/>
              <a:cxnLst/>
              <a:rect l="l" t="t" r="r" b="b"/>
              <a:pathLst>
                <a:path w="1930400" h="655320">
                  <a:moveTo>
                    <a:pt x="105410" y="12700"/>
                  </a:moveTo>
                  <a:cubicBezTo>
                    <a:pt x="1431290" y="64770"/>
                    <a:pt x="1764030" y="0"/>
                    <a:pt x="1855470" y="111760"/>
                  </a:cubicBezTo>
                  <a:cubicBezTo>
                    <a:pt x="1930400" y="203200"/>
                    <a:pt x="1901190" y="491490"/>
                    <a:pt x="1809750" y="566420"/>
                  </a:cubicBezTo>
                  <a:cubicBezTo>
                    <a:pt x="1701800" y="655320"/>
                    <a:pt x="1407160" y="520700"/>
                    <a:pt x="1164590" y="505460"/>
                  </a:cubicBezTo>
                  <a:cubicBezTo>
                    <a:pt x="852170" y="486410"/>
                    <a:pt x="226060" y="621030"/>
                    <a:pt x="88900" y="474980"/>
                  </a:cubicBezTo>
                  <a:cubicBezTo>
                    <a:pt x="0" y="378460"/>
                    <a:pt x="105410" y="12700"/>
                    <a:pt x="105410" y="1270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9104" y="3359572"/>
            <a:ext cx="16989792" cy="3567856"/>
          </a:xfrm>
          <a:custGeom>
            <a:avLst/>
            <a:gdLst/>
            <a:ahLst/>
            <a:cxnLst/>
            <a:rect l="l" t="t" r="r" b="b"/>
            <a:pathLst>
              <a:path w="16989792" h="3567856">
                <a:moveTo>
                  <a:pt x="0" y="0"/>
                </a:moveTo>
                <a:lnTo>
                  <a:pt x="16989792" y="0"/>
                </a:lnTo>
                <a:lnTo>
                  <a:pt x="16989792" y="3567856"/>
                </a:lnTo>
                <a:lnTo>
                  <a:pt x="0" y="356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79922"/>
            <a:ext cx="15536598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VIF &amp; Multicollinearity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74621" y="7390288"/>
            <a:ext cx="8644757" cy="72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3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Small VIF: </a:t>
            </a:r>
            <a:r>
              <a:rPr lang="en-US" sz="43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 Multicollinearity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02565"/>
            <a:ext cx="15536598" cy="530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 Assumptions Test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Large W: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Normality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 for Durbin Watson Test &gt;0.05: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Independence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significant deviations from lines: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Linearity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p&gt;0.05 on NCV test: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Homoskedasticity is satisfied</a:t>
            </a:r>
          </a:p>
          <a:p>
            <a:pPr algn="l">
              <a:lnSpc>
                <a:spcPts val="4680"/>
              </a:lnSpc>
            </a:pPr>
            <a:endParaRPr lang="en-US" sz="3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80"/>
              </a:lnSpc>
            </a:pPr>
            <a:r>
              <a:rPr lang="en-US" sz="3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Additional</a:t>
            </a:r>
            <a:r>
              <a:rPr lang="en-US" sz="3600" u="sng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Disadvantages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Coefficients seem oddly large</a:t>
            </a:r>
          </a:p>
          <a:p>
            <a:pPr algn="l">
              <a:lnSpc>
                <a:spcPts val="4680"/>
              </a:lnSpc>
            </a:pPr>
            <a:endParaRPr lang="en-US" sz="3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22555" y="8211079"/>
            <a:ext cx="15242890" cy="1047221"/>
          </a:xfrm>
          <a:custGeom>
            <a:avLst/>
            <a:gdLst/>
            <a:ahLst/>
            <a:cxnLst/>
            <a:rect l="l" t="t" r="r" b="b"/>
            <a:pathLst>
              <a:path w="15242890" h="1047221">
                <a:moveTo>
                  <a:pt x="0" y="0"/>
                </a:moveTo>
                <a:lnTo>
                  <a:pt x="15242890" y="0"/>
                </a:lnTo>
                <a:lnTo>
                  <a:pt x="15242890" y="1047221"/>
                </a:lnTo>
                <a:lnTo>
                  <a:pt x="0" y="1047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79922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Stepwise Regression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31063" y="3779602"/>
            <a:ext cx="6751029" cy="2727796"/>
            <a:chOff x="0" y="0"/>
            <a:chExt cx="9001372" cy="363706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8609100" cy="2778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10"/>
                </a:lnSpc>
              </a:pP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</a:t>
              </a:r>
              <a:r>
                <a:rPr lang="en-US" sz="6842" b="1">
                  <a:solidFill>
                    <a:srgbClr val="14110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6842" b="1">
                  <a:solidFill>
                    <a:srgbClr val="FA632A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Preprocessing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3701" y="3019666"/>
              <a:ext cx="8609100" cy="617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06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913135"/>
              <a:ext cx="9001372" cy="0"/>
            </a:xfrm>
            <a:prstGeom prst="line">
              <a:avLst/>
            </a:prstGeom>
            <a:ln w="13275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0" y="0"/>
            <a:ext cx="7028385" cy="6172200"/>
          </a:xfrm>
          <a:custGeom>
            <a:avLst/>
            <a:gdLst/>
            <a:ahLst/>
            <a:cxnLst/>
            <a:rect l="l" t="t" r="r" b="b"/>
            <a:pathLst>
              <a:path w="7028385" h="6172200">
                <a:moveTo>
                  <a:pt x="0" y="0"/>
                </a:moveTo>
                <a:lnTo>
                  <a:pt x="7028385" y="0"/>
                </a:lnTo>
                <a:lnTo>
                  <a:pt x="7028385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25091" y="6172200"/>
            <a:ext cx="7028385" cy="6172200"/>
          </a:xfrm>
          <a:custGeom>
            <a:avLst/>
            <a:gdLst/>
            <a:ahLst/>
            <a:cxnLst/>
            <a:rect l="l" t="t" r="r" b="b"/>
            <a:pathLst>
              <a:path w="7028385" h="6172200">
                <a:moveTo>
                  <a:pt x="0" y="0"/>
                </a:moveTo>
                <a:lnTo>
                  <a:pt x="7028385" y="0"/>
                </a:lnTo>
                <a:lnTo>
                  <a:pt x="7028385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41000" y="2243220"/>
            <a:ext cx="12589294" cy="11055689"/>
          </a:xfrm>
          <a:custGeom>
            <a:avLst/>
            <a:gdLst/>
            <a:ahLst/>
            <a:cxnLst/>
            <a:rect l="l" t="t" r="r" b="b"/>
            <a:pathLst>
              <a:path w="12589294" h="11055689">
                <a:moveTo>
                  <a:pt x="0" y="0"/>
                </a:moveTo>
                <a:lnTo>
                  <a:pt x="12589294" y="0"/>
                </a:lnTo>
                <a:lnTo>
                  <a:pt x="12589294" y="11055689"/>
                </a:lnTo>
                <a:lnTo>
                  <a:pt x="0" y="11055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2486" y="4448667"/>
            <a:ext cx="15803028" cy="1389667"/>
            <a:chOff x="0" y="0"/>
            <a:chExt cx="21070704" cy="18528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0152462" cy="13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10"/>
                </a:lnSpc>
              </a:pP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Standardised Stepwise Regression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89389"/>
              <a:ext cx="21070704" cy="0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1153" y="8238632"/>
            <a:ext cx="13285695" cy="1500316"/>
          </a:xfrm>
          <a:custGeom>
            <a:avLst/>
            <a:gdLst/>
            <a:ahLst/>
            <a:cxnLst/>
            <a:rect l="l" t="t" r="r" b="b"/>
            <a:pathLst>
              <a:path w="13285695" h="1500316">
                <a:moveTo>
                  <a:pt x="0" y="0"/>
                </a:moveTo>
                <a:lnTo>
                  <a:pt x="13285694" y="0"/>
                </a:lnTo>
                <a:lnTo>
                  <a:pt x="13285694" y="1500316"/>
                </a:lnTo>
                <a:lnTo>
                  <a:pt x="0" y="150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4868" y="2161011"/>
            <a:ext cx="14998265" cy="5868071"/>
          </a:xfrm>
          <a:custGeom>
            <a:avLst/>
            <a:gdLst/>
            <a:ahLst/>
            <a:cxnLst/>
            <a:rect l="l" t="t" r="r" b="b"/>
            <a:pathLst>
              <a:path w="14998265" h="5868071">
                <a:moveTo>
                  <a:pt x="0" y="0"/>
                </a:moveTo>
                <a:lnTo>
                  <a:pt x="14998264" y="0"/>
                </a:lnTo>
                <a:lnTo>
                  <a:pt x="14998264" y="5868071"/>
                </a:lnTo>
                <a:lnTo>
                  <a:pt x="0" y="5868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70372"/>
            <a:ext cx="15536598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Standardisation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575982" y="8773478"/>
            <a:ext cx="1947862" cy="448628"/>
            <a:chOff x="0" y="0"/>
            <a:chExt cx="2597150" cy="598170"/>
          </a:xfrm>
        </p:grpSpPr>
        <p:sp>
          <p:nvSpPr>
            <p:cNvPr id="6" name="Freeform 6"/>
            <p:cNvSpPr/>
            <p:nvPr/>
          </p:nvSpPr>
          <p:spPr>
            <a:xfrm>
              <a:off x="-52070" y="50800"/>
              <a:ext cx="2600960" cy="689610"/>
            </a:xfrm>
            <a:custGeom>
              <a:avLst/>
              <a:gdLst/>
              <a:ahLst/>
              <a:cxnLst/>
              <a:rect l="l" t="t" r="r" b="b"/>
              <a:pathLst>
                <a:path w="2600960" h="689610">
                  <a:moveTo>
                    <a:pt x="113030" y="0"/>
                  </a:moveTo>
                  <a:cubicBezTo>
                    <a:pt x="2334260" y="26670"/>
                    <a:pt x="2360930" y="29210"/>
                    <a:pt x="2405380" y="41910"/>
                  </a:cubicBezTo>
                  <a:cubicBezTo>
                    <a:pt x="2442210" y="52070"/>
                    <a:pt x="2477770" y="63500"/>
                    <a:pt x="2505710" y="83820"/>
                  </a:cubicBezTo>
                  <a:cubicBezTo>
                    <a:pt x="2533650" y="105410"/>
                    <a:pt x="2560320" y="137160"/>
                    <a:pt x="2575560" y="168910"/>
                  </a:cubicBezTo>
                  <a:cubicBezTo>
                    <a:pt x="2590800" y="200660"/>
                    <a:pt x="2599690" y="240030"/>
                    <a:pt x="2598420" y="275590"/>
                  </a:cubicBezTo>
                  <a:cubicBezTo>
                    <a:pt x="2597150" y="311150"/>
                    <a:pt x="2580640" y="354330"/>
                    <a:pt x="2567940" y="381000"/>
                  </a:cubicBezTo>
                  <a:cubicBezTo>
                    <a:pt x="2559050" y="400050"/>
                    <a:pt x="2550160" y="411480"/>
                    <a:pt x="2534920" y="425450"/>
                  </a:cubicBezTo>
                  <a:cubicBezTo>
                    <a:pt x="2513330" y="445770"/>
                    <a:pt x="2476500" y="472440"/>
                    <a:pt x="2442210" y="483870"/>
                  </a:cubicBezTo>
                  <a:cubicBezTo>
                    <a:pt x="2409190" y="495300"/>
                    <a:pt x="2334260" y="492760"/>
                    <a:pt x="2334260" y="494030"/>
                  </a:cubicBezTo>
                  <a:cubicBezTo>
                    <a:pt x="2334260" y="494030"/>
                    <a:pt x="2393950" y="510540"/>
                    <a:pt x="2409190" y="492760"/>
                  </a:cubicBezTo>
                  <a:cubicBezTo>
                    <a:pt x="2444750" y="449580"/>
                    <a:pt x="2293620" y="86360"/>
                    <a:pt x="2330450" y="43180"/>
                  </a:cubicBezTo>
                  <a:cubicBezTo>
                    <a:pt x="2344420" y="25400"/>
                    <a:pt x="2378710" y="36830"/>
                    <a:pt x="2405380" y="41910"/>
                  </a:cubicBezTo>
                  <a:cubicBezTo>
                    <a:pt x="2437130" y="48260"/>
                    <a:pt x="2480310" y="68580"/>
                    <a:pt x="2505710" y="83820"/>
                  </a:cubicBezTo>
                  <a:cubicBezTo>
                    <a:pt x="2523490" y="95250"/>
                    <a:pt x="2533650" y="105410"/>
                    <a:pt x="2545080" y="121920"/>
                  </a:cubicBezTo>
                  <a:cubicBezTo>
                    <a:pt x="2562860" y="146050"/>
                    <a:pt x="2585720" y="186690"/>
                    <a:pt x="2593340" y="220980"/>
                  </a:cubicBezTo>
                  <a:cubicBezTo>
                    <a:pt x="2600960" y="255270"/>
                    <a:pt x="2598420" y="295910"/>
                    <a:pt x="2589530" y="330200"/>
                  </a:cubicBezTo>
                  <a:cubicBezTo>
                    <a:pt x="2579370" y="364490"/>
                    <a:pt x="2553970" y="402590"/>
                    <a:pt x="2534920" y="425450"/>
                  </a:cubicBezTo>
                  <a:cubicBezTo>
                    <a:pt x="2520950" y="441960"/>
                    <a:pt x="2510790" y="449580"/>
                    <a:pt x="2493010" y="459740"/>
                  </a:cubicBezTo>
                  <a:cubicBezTo>
                    <a:pt x="2466340" y="474980"/>
                    <a:pt x="2426970" y="491490"/>
                    <a:pt x="2388870" y="495300"/>
                  </a:cubicBezTo>
                  <a:cubicBezTo>
                    <a:pt x="2346960" y="499110"/>
                    <a:pt x="2324100" y="481330"/>
                    <a:pt x="2250440" y="476250"/>
                  </a:cubicBezTo>
                  <a:cubicBezTo>
                    <a:pt x="1960880" y="455930"/>
                    <a:pt x="325120" y="689610"/>
                    <a:pt x="102870" y="462280"/>
                  </a:cubicBezTo>
                  <a:cubicBezTo>
                    <a:pt x="0" y="355600"/>
                    <a:pt x="113030" y="0"/>
                    <a:pt x="11303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4147" y="3053158"/>
            <a:ext cx="7690796" cy="5268195"/>
          </a:xfrm>
          <a:custGeom>
            <a:avLst/>
            <a:gdLst/>
            <a:ahLst/>
            <a:cxnLst/>
            <a:rect l="l" t="t" r="r" b="b"/>
            <a:pathLst>
              <a:path w="7690796" h="5268195">
                <a:moveTo>
                  <a:pt x="0" y="0"/>
                </a:moveTo>
                <a:lnTo>
                  <a:pt x="7690796" y="0"/>
                </a:lnTo>
                <a:lnTo>
                  <a:pt x="7690796" y="5268195"/>
                </a:lnTo>
                <a:lnTo>
                  <a:pt x="0" y="5268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6112" y="779922"/>
            <a:ext cx="17015776" cy="1333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Standardised Stepwise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6112" y="2937986"/>
            <a:ext cx="9415160" cy="530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 Assumptions Test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Small W and p: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Normality is </a:t>
            </a: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 for Durbin Watson Test &gt;0.05: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Independence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significant deviations from lines: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Linearity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p&gt;0.05 on NCV test: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Homoskedasticity is satisfied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2486" y="4448667"/>
            <a:ext cx="15803028" cy="1389667"/>
            <a:chOff x="0" y="0"/>
            <a:chExt cx="21070704" cy="18528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0152462" cy="13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10"/>
                </a:lnSpc>
              </a:pP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All Subset Regression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89389"/>
              <a:ext cx="21070704" cy="0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4108" y="7865947"/>
            <a:ext cx="14641189" cy="1767822"/>
          </a:xfrm>
          <a:custGeom>
            <a:avLst/>
            <a:gdLst/>
            <a:ahLst/>
            <a:cxnLst/>
            <a:rect l="l" t="t" r="r" b="b"/>
            <a:pathLst>
              <a:path w="14641189" h="1767822">
                <a:moveTo>
                  <a:pt x="0" y="0"/>
                </a:moveTo>
                <a:lnTo>
                  <a:pt x="14641190" y="0"/>
                </a:lnTo>
                <a:lnTo>
                  <a:pt x="14641190" y="1767821"/>
                </a:lnTo>
                <a:lnTo>
                  <a:pt x="0" y="1767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624" y="2824062"/>
            <a:ext cx="17588158" cy="4638877"/>
          </a:xfrm>
          <a:custGeom>
            <a:avLst/>
            <a:gdLst/>
            <a:ahLst/>
            <a:cxnLst/>
            <a:rect l="l" t="t" r="r" b="b"/>
            <a:pathLst>
              <a:path w="17588158" h="4638877">
                <a:moveTo>
                  <a:pt x="0" y="0"/>
                </a:moveTo>
                <a:lnTo>
                  <a:pt x="17588158" y="0"/>
                </a:lnTo>
                <a:lnTo>
                  <a:pt x="17588158" y="4638876"/>
                </a:lnTo>
                <a:lnTo>
                  <a:pt x="0" y="4638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79922"/>
            <a:ext cx="15536598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All Subset Regression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706600" y="8425815"/>
            <a:ext cx="1654492" cy="451485"/>
            <a:chOff x="0" y="0"/>
            <a:chExt cx="2205990" cy="601980"/>
          </a:xfrm>
        </p:grpSpPr>
        <p:sp>
          <p:nvSpPr>
            <p:cNvPr id="6" name="Freeform 6"/>
            <p:cNvSpPr/>
            <p:nvPr/>
          </p:nvSpPr>
          <p:spPr>
            <a:xfrm>
              <a:off x="-1270" y="-123190"/>
              <a:ext cx="2254250" cy="803910"/>
            </a:xfrm>
            <a:custGeom>
              <a:avLst/>
              <a:gdLst/>
              <a:ahLst/>
              <a:cxnLst/>
              <a:rect l="l" t="t" r="r" b="b"/>
              <a:pathLst>
                <a:path w="2254250" h="803910">
                  <a:moveTo>
                    <a:pt x="52070" y="213360"/>
                  </a:moveTo>
                  <a:cubicBezTo>
                    <a:pt x="1096010" y="165100"/>
                    <a:pt x="1982470" y="0"/>
                    <a:pt x="2156460" y="173990"/>
                  </a:cubicBezTo>
                  <a:cubicBezTo>
                    <a:pt x="2254250" y="270510"/>
                    <a:pt x="2254250" y="533400"/>
                    <a:pt x="2156460" y="631190"/>
                  </a:cubicBezTo>
                  <a:cubicBezTo>
                    <a:pt x="1983740" y="803910"/>
                    <a:pt x="1098550" y="621030"/>
                    <a:pt x="717550" y="633730"/>
                  </a:cubicBezTo>
                  <a:cubicBezTo>
                    <a:pt x="464820" y="641350"/>
                    <a:pt x="193040" y="763270"/>
                    <a:pt x="88900" y="673100"/>
                  </a:cubicBezTo>
                  <a:cubicBezTo>
                    <a:pt x="0" y="595630"/>
                    <a:pt x="52070" y="213360"/>
                    <a:pt x="52070" y="21336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5301" y="6396257"/>
            <a:ext cx="13388921" cy="2318223"/>
          </a:xfrm>
          <a:custGeom>
            <a:avLst/>
            <a:gdLst/>
            <a:ahLst/>
            <a:cxnLst/>
            <a:rect l="l" t="t" r="r" b="b"/>
            <a:pathLst>
              <a:path w="13388921" h="2318223">
                <a:moveTo>
                  <a:pt x="0" y="0"/>
                </a:moveTo>
                <a:lnTo>
                  <a:pt x="13388921" y="0"/>
                </a:lnTo>
                <a:lnTo>
                  <a:pt x="13388921" y="2318223"/>
                </a:lnTo>
                <a:lnTo>
                  <a:pt x="0" y="2318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79922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ASR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66060"/>
            <a:ext cx="15862122" cy="412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 Assumptions Test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Large W: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Normality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 for Durbin Watson Test &lt;0.05: Independence is NOT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significant deviations from lines: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Linearity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p&gt;0.05 on NCV test: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Homoskedasticity is satisfied</a:t>
            </a:r>
          </a:p>
          <a:p>
            <a:pPr algn="l">
              <a:lnSpc>
                <a:spcPts val="4680"/>
              </a:lnSpc>
            </a:pPr>
            <a:endParaRPr lang="en-US" sz="3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80"/>
              </a:lnSpc>
            </a:pPr>
            <a:endParaRPr lang="en-US" sz="3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25488" y="7342822"/>
            <a:ext cx="1653540" cy="461010"/>
            <a:chOff x="0" y="0"/>
            <a:chExt cx="2204720" cy="614680"/>
          </a:xfrm>
        </p:grpSpPr>
        <p:sp>
          <p:nvSpPr>
            <p:cNvPr id="6" name="Freeform 6"/>
            <p:cNvSpPr/>
            <p:nvPr/>
          </p:nvSpPr>
          <p:spPr>
            <a:xfrm>
              <a:off x="50800" y="-139700"/>
              <a:ext cx="2202180" cy="831850"/>
            </a:xfrm>
            <a:custGeom>
              <a:avLst/>
              <a:gdLst/>
              <a:ahLst/>
              <a:cxnLst/>
              <a:rect l="l" t="t" r="r" b="b"/>
              <a:pathLst>
                <a:path w="2202180" h="831850">
                  <a:moveTo>
                    <a:pt x="0" y="248920"/>
                  </a:moveTo>
                  <a:cubicBezTo>
                    <a:pt x="245110" y="207010"/>
                    <a:pt x="306070" y="198120"/>
                    <a:pt x="433070" y="193040"/>
                  </a:cubicBezTo>
                  <a:cubicBezTo>
                    <a:pt x="751840" y="177800"/>
                    <a:pt x="1911350" y="0"/>
                    <a:pt x="2101850" y="190500"/>
                  </a:cubicBezTo>
                  <a:cubicBezTo>
                    <a:pt x="2202180" y="290830"/>
                    <a:pt x="2200910" y="548640"/>
                    <a:pt x="2101850" y="647700"/>
                  </a:cubicBezTo>
                  <a:cubicBezTo>
                    <a:pt x="1918970" y="831850"/>
                    <a:pt x="835660" y="638810"/>
                    <a:pt x="525780" y="648970"/>
                  </a:cubicBezTo>
                  <a:cubicBezTo>
                    <a:pt x="396240" y="652780"/>
                    <a:pt x="330200" y="655320"/>
                    <a:pt x="250190" y="666750"/>
                  </a:cubicBezTo>
                  <a:cubicBezTo>
                    <a:pt x="187960" y="675640"/>
                    <a:pt x="125730" y="730250"/>
                    <a:pt x="85090" y="702310"/>
                  </a:cubicBezTo>
                  <a:cubicBezTo>
                    <a:pt x="17780" y="657860"/>
                    <a:pt x="0" y="248920"/>
                    <a:pt x="0" y="24892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2486" y="4448667"/>
            <a:ext cx="15803028" cy="1389667"/>
            <a:chOff x="0" y="0"/>
            <a:chExt cx="21070704" cy="18528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0152462" cy="139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10"/>
                </a:lnSpc>
              </a:pP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Standardised All Subset Regression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89389"/>
              <a:ext cx="21070704" cy="0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6877" y="2669489"/>
            <a:ext cx="14244606" cy="4896583"/>
          </a:xfrm>
          <a:custGeom>
            <a:avLst/>
            <a:gdLst/>
            <a:ahLst/>
            <a:cxnLst/>
            <a:rect l="l" t="t" r="r" b="b"/>
            <a:pathLst>
              <a:path w="14244606" h="4896583">
                <a:moveTo>
                  <a:pt x="0" y="0"/>
                </a:moveTo>
                <a:lnTo>
                  <a:pt x="14244606" y="0"/>
                </a:lnTo>
                <a:lnTo>
                  <a:pt x="14244606" y="4896583"/>
                </a:lnTo>
                <a:lnTo>
                  <a:pt x="0" y="489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12352" y="8070897"/>
            <a:ext cx="12263295" cy="1606319"/>
          </a:xfrm>
          <a:custGeom>
            <a:avLst/>
            <a:gdLst/>
            <a:ahLst/>
            <a:cxnLst/>
            <a:rect l="l" t="t" r="r" b="b"/>
            <a:pathLst>
              <a:path w="12263295" h="1606319">
                <a:moveTo>
                  <a:pt x="0" y="0"/>
                </a:moveTo>
                <a:lnTo>
                  <a:pt x="12263296" y="0"/>
                </a:lnTo>
                <a:lnTo>
                  <a:pt x="12263296" y="1606319"/>
                </a:lnTo>
                <a:lnTo>
                  <a:pt x="0" y="1606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79922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Standardisation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777162" y="8620125"/>
            <a:ext cx="1608773" cy="473393"/>
            <a:chOff x="0" y="0"/>
            <a:chExt cx="2145030" cy="631190"/>
          </a:xfrm>
        </p:grpSpPr>
        <p:sp>
          <p:nvSpPr>
            <p:cNvPr id="6" name="Freeform 6"/>
            <p:cNvSpPr/>
            <p:nvPr/>
          </p:nvSpPr>
          <p:spPr>
            <a:xfrm>
              <a:off x="-31750" y="50800"/>
              <a:ext cx="2205990" cy="618490"/>
            </a:xfrm>
            <a:custGeom>
              <a:avLst/>
              <a:gdLst/>
              <a:ahLst/>
              <a:cxnLst/>
              <a:rect l="l" t="t" r="r" b="b"/>
              <a:pathLst>
                <a:path w="2205990" h="618490">
                  <a:moveTo>
                    <a:pt x="82550" y="0"/>
                  </a:moveTo>
                  <a:cubicBezTo>
                    <a:pt x="871220" y="3810"/>
                    <a:pt x="1028700" y="12700"/>
                    <a:pt x="1196340" y="25400"/>
                  </a:cubicBezTo>
                  <a:cubicBezTo>
                    <a:pt x="1367790" y="36830"/>
                    <a:pt x="1549400" y="64770"/>
                    <a:pt x="1711960" y="71120"/>
                  </a:cubicBezTo>
                  <a:cubicBezTo>
                    <a:pt x="1856740" y="78740"/>
                    <a:pt x="2054860" y="1270"/>
                    <a:pt x="2124710" y="72390"/>
                  </a:cubicBezTo>
                  <a:cubicBezTo>
                    <a:pt x="2199640" y="146050"/>
                    <a:pt x="2205990" y="448310"/>
                    <a:pt x="2124710" y="529590"/>
                  </a:cubicBezTo>
                  <a:cubicBezTo>
                    <a:pt x="2035810" y="618490"/>
                    <a:pt x="1747520" y="538480"/>
                    <a:pt x="1554480" y="528320"/>
                  </a:cubicBezTo>
                  <a:cubicBezTo>
                    <a:pt x="1355090" y="518160"/>
                    <a:pt x="1106170" y="477520"/>
                    <a:pt x="947420" y="467360"/>
                  </a:cubicBezTo>
                  <a:cubicBezTo>
                    <a:pt x="845820" y="459740"/>
                    <a:pt x="798830" y="458470"/>
                    <a:pt x="695960" y="457200"/>
                  </a:cubicBezTo>
                  <a:cubicBezTo>
                    <a:pt x="537210" y="453390"/>
                    <a:pt x="177800" y="554990"/>
                    <a:pt x="82550" y="461010"/>
                  </a:cubicBezTo>
                  <a:cubicBezTo>
                    <a:pt x="0" y="379730"/>
                    <a:pt x="82550" y="0"/>
                    <a:pt x="8255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3594080" y="8516302"/>
            <a:ext cx="1613535" cy="496253"/>
            <a:chOff x="0" y="0"/>
            <a:chExt cx="2151380" cy="661670"/>
          </a:xfrm>
        </p:grpSpPr>
        <p:sp>
          <p:nvSpPr>
            <p:cNvPr id="8" name="Freeform 8"/>
            <p:cNvSpPr/>
            <p:nvPr/>
          </p:nvSpPr>
          <p:spPr>
            <a:xfrm>
              <a:off x="-29210" y="-78740"/>
              <a:ext cx="2221230" cy="775970"/>
            </a:xfrm>
            <a:custGeom>
              <a:avLst/>
              <a:gdLst/>
              <a:ahLst/>
              <a:cxnLst/>
              <a:rect l="l" t="t" r="r" b="b"/>
              <a:pathLst>
                <a:path w="2221230" h="775970">
                  <a:moveTo>
                    <a:pt x="80010" y="226060"/>
                  </a:moveTo>
                  <a:cubicBezTo>
                    <a:pt x="609600" y="219710"/>
                    <a:pt x="868680" y="189230"/>
                    <a:pt x="1125220" y="173990"/>
                  </a:cubicBezTo>
                  <a:cubicBezTo>
                    <a:pt x="1430020" y="156210"/>
                    <a:pt x="1990090" y="0"/>
                    <a:pt x="2125980" y="129540"/>
                  </a:cubicBezTo>
                  <a:cubicBezTo>
                    <a:pt x="2217420" y="215900"/>
                    <a:pt x="2221230" y="488950"/>
                    <a:pt x="2128520" y="586740"/>
                  </a:cubicBezTo>
                  <a:cubicBezTo>
                    <a:pt x="1987550" y="735330"/>
                    <a:pt x="1311910" y="618490"/>
                    <a:pt x="1040130" y="637540"/>
                  </a:cubicBezTo>
                  <a:cubicBezTo>
                    <a:pt x="877570" y="647700"/>
                    <a:pt x="792480" y="664210"/>
                    <a:pt x="650240" y="671830"/>
                  </a:cubicBezTo>
                  <a:cubicBezTo>
                    <a:pt x="477520" y="681990"/>
                    <a:pt x="170180" y="775970"/>
                    <a:pt x="80010" y="688340"/>
                  </a:cubicBezTo>
                  <a:cubicBezTo>
                    <a:pt x="0" y="609600"/>
                    <a:pt x="80010" y="226060"/>
                    <a:pt x="80010" y="22606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66060"/>
            <a:ext cx="15862122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 Assumptions Test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Large W: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Normality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 for Durbin Watson Test &gt;0.05: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Independence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significant deviations from lines: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Linearity is satisfied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p&gt;0.05 on NCV test: 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Homoskedasticity is satisfied</a:t>
            </a:r>
          </a:p>
          <a:p>
            <a:pPr algn="l">
              <a:lnSpc>
                <a:spcPts val="4680"/>
              </a:lnSpc>
            </a:pPr>
            <a:endParaRPr lang="en-US" sz="3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80"/>
              </a:lnSpc>
            </a:pPr>
            <a:r>
              <a:rPr lang="en-US" sz="3600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Additional Disadvantages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Coefficients still seem </a:t>
            </a:r>
            <a:r>
              <a:rPr lang="en-US" sz="3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oddly large</a:t>
            </a:r>
            <a:r>
              <a:rPr lang="en-US" sz="3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after standardisation</a:t>
            </a:r>
          </a:p>
          <a:p>
            <a:pPr algn="l">
              <a:lnSpc>
                <a:spcPts val="4680"/>
              </a:lnSpc>
            </a:pPr>
            <a:endParaRPr lang="en-US" sz="3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80"/>
              </a:lnSpc>
            </a:pPr>
            <a:endParaRPr lang="en-US" sz="3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80"/>
              </a:lnSpc>
            </a:pPr>
            <a:endParaRPr lang="en-US" sz="36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892087" y="8325183"/>
            <a:ext cx="14503827" cy="929307"/>
          </a:xfrm>
          <a:custGeom>
            <a:avLst/>
            <a:gdLst/>
            <a:ahLst/>
            <a:cxnLst/>
            <a:rect l="l" t="t" r="r" b="b"/>
            <a:pathLst>
              <a:path w="14503827" h="929307">
                <a:moveTo>
                  <a:pt x="0" y="0"/>
                </a:moveTo>
                <a:lnTo>
                  <a:pt x="14503826" y="0"/>
                </a:lnTo>
                <a:lnTo>
                  <a:pt x="14503826" y="929307"/>
                </a:lnTo>
                <a:lnTo>
                  <a:pt x="0" y="929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79922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Standardised ASR Analysis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31063" y="3781596"/>
            <a:ext cx="6751029" cy="2723808"/>
            <a:chOff x="0" y="0"/>
            <a:chExt cx="9001372" cy="3631744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8609100" cy="2778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210"/>
                </a:lnSpc>
              </a:pPr>
              <a:r>
                <a:rPr lang="en-US" sz="6842" b="1">
                  <a:solidFill>
                    <a:srgbClr val="FA632A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</a:t>
              </a:r>
              <a:r>
                <a:rPr lang="en-US" sz="684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Evaluation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3701" y="3019666"/>
              <a:ext cx="8609100" cy="612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06"/>
                </a:lnSpc>
              </a:pPr>
              <a:r>
                <a:rPr lang="en-US" sz="285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Choice of Model and Analysis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913135"/>
              <a:ext cx="9001372" cy="0"/>
            </a:xfrm>
            <a:prstGeom prst="line">
              <a:avLst/>
            </a:prstGeom>
            <a:ln w="132755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7" y="808064"/>
            <a:ext cx="8585025" cy="86708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27544" y="1861079"/>
            <a:ext cx="8624710" cy="61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76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Independent Variables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27544" y="2720123"/>
            <a:ext cx="4312355" cy="340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Weight (kg)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Height (m)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Max_BPM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Avg_BPM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Resting_BPM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Session_Duration (hours)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27544" y="6706563"/>
            <a:ext cx="8624710" cy="1810609"/>
            <a:chOff x="0" y="0"/>
            <a:chExt cx="11499614" cy="2414145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1499614" cy="809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7"/>
                </a:lnSpc>
              </a:pPr>
              <a:r>
                <a:rPr lang="en-US" sz="376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Dependent Variable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31348"/>
              <a:ext cx="11499614" cy="1282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 algn="l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Calories_Burned </a:t>
              </a:r>
            </a:p>
            <a:p>
              <a:pPr algn="l">
                <a:lnSpc>
                  <a:spcPts val="3899"/>
                </a:lnSpc>
              </a:pPr>
              <a:endPara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60134" y="1842517"/>
            <a:ext cx="1012221" cy="91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5946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60134" y="6585641"/>
            <a:ext cx="1012221" cy="91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5946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02</a:t>
            </a:r>
          </a:p>
        </p:txBody>
      </p:sp>
      <p:sp>
        <p:nvSpPr>
          <p:cNvPr id="9" name="AutoShape 9"/>
          <p:cNvSpPr/>
          <p:nvPr/>
        </p:nvSpPr>
        <p:spPr>
          <a:xfrm>
            <a:off x="8927544" y="5594513"/>
            <a:ext cx="10212870" cy="0"/>
          </a:xfrm>
          <a:prstGeom prst="line">
            <a:avLst/>
          </a:prstGeom>
          <a:ln w="9525" cap="rnd">
            <a:solidFill>
              <a:srgbClr val="1411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2638425"/>
            <a:ext cx="5310889" cy="27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Main</a:t>
            </a:r>
            <a:r>
              <a:rPr lang="en-US" sz="9000">
                <a:solidFill>
                  <a:srgbClr val="14110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Variables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2141" y="5613817"/>
            <a:ext cx="531088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For Analysis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700" y="5425115"/>
            <a:ext cx="5861464" cy="0"/>
          </a:xfrm>
          <a:prstGeom prst="line">
            <a:avLst/>
          </a:prstGeom>
          <a:ln w="1047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3239900" y="2776785"/>
            <a:ext cx="5178490" cy="340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Workout_Type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Fat_Percentage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Water_Intake (liters)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Workout_Frequency (days/week)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Experience_Level</a:t>
            </a:r>
          </a:p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BMI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 rotWithShape="1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grpSp>
        <p:nvGrpSpPr>
          <p:cNvPr id="3" name="Group 3"/>
          <p:cNvGrpSpPr/>
          <p:nvPr/>
        </p:nvGrpSpPr>
        <p:grpSpPr>
          <a:xfrm>
            <a:off x="1028700" y="5395439"/>
            <a:ext cx="200553" cy="188913"/>
            <a:chOff x="0" y="0"/>
            <a:chExt cx="6741281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41281" cy="6350000"/>
            </a:xfrm>
            <a:custGeom>
              <a:avLst/>
              <a:gdLst/>
              <a:ahLst/>
              <a:cxnLst/>
              <a:rect l="l" t="t" r="r" b="b"/>
              <a:pathLst>
                <a:path w="6741281" h="6350000">
                  <a:moveTo>
                    <a:pt x="3370640" y="0"/>
                  </a:moveTo>
                  <a:cubicBezTo>
                    <a:pt x="1509087" y="0"/>
                    <a:pt x="0" y="1421496"/>
                    <a:pt x="0" y="3175000"/>
                  </a:cubicBezTo>
                  <a:cubicBezTo>
                    <a:pt x="0" y="4928504"/>
                    <a:pt x="1509087" y="6350000"/>
                    <a:pt x="3370640" y="6350000"/>
                  </a:cubicBezTo>
                  <a:cubicBezTo>
                    <a:pt x="5232194" y="6350000"/>
                    <a:pt x="6741281" y="4928504"/>
                    <a:pt x="6741281" y="3175000"/>
                  </a:cubicBezTo>
                  <a:cubicBezTo>
                    <a:pt x="6741281" y="1421496"/>
                    <a:pt x="5232194" y="0"/>
                    <a:pt x="33706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68340" y="5095875"/>
            <a:ext cx="7675660" cy="67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Good fit:</a:t>
            </a:r>
            <a:r>
              <a:rPr lang="en-US" sz="40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Large R^2 value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6254098"/>
            <a:ext cx="188913" cy="18891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37404" y="5988809"/>
            <a:ext cx="7230146" cy="67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0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Fulfills </a:t>
            </a:r>
            <a:r>
              <a:rPr lang="en-US" sz="4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all</a:t>
            </a:r>
            <a:r>
              <a:rPr lang="en-US" sz="40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4 assumptions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7112758"/>
            <a:ext cx="188913" cy="18891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37404" y="6803550"/>
            <a:ext cx="7230146" cy="134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40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Coefficient size</a:t>
            </a:r>
            <a:r>
              <a:rPr lang="en-US" sz="40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makes more sense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01112" y="4239305"/>
            <a:ext cx="5502928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28700" y="1967593"/>
            <a:ext cx="692104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FA632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Weighted Least Squares Model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643260" y="2057400"/>
            <a:ext cx="6145481" cy="6172200"/>
          </a:xfrm>
          <a:custGeom>
            <a:avLst/>
            <a:gdLst/>
            <a:ahLst/>
            <a:cxnLst/>
            <a:rect l="l" t="t" r="r" b="b"/>
            <a:pathLst>
              <a:path w="6145481" h="6172200">
                <a:moveTo>
                  <a:pt x="0" y="0"/>
                </a:moveTo>
                <a:lnTo>
                  <a:pt x="6145480" y="0"/>
                </a:lnTo>
                <a:lnTo>
                  <a:pt x="614548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23112" y="446241"/>
            <a:ext cx="9688274" cy="9506619"/>
          </a:xfrm>
          <a:custGeom>
            <a:avLst/>
            <a:gdLst/>
            <a:ahLst/>
            <a:cxnLst/>
            <a:rect l="l" t="t" r="r" b="b"/>
            <a:pathLst>
              <a:path w="9688274" h="9506619">
                <a:moveTo>
                  <a:pt x="0" y="0"/>
                </a:moveTo>
                <a:lnTo>
                  <a:pt x="9688275" y="0"/>
                </a:lnTo>
                <a:lnTo>
                  <a:pt x="9688275" y="9506619"/>
                </a:lnTo>
                <a:lnTo>
                  <a:pt x="0" y="9506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762375"/>
            <a:ext cx="5404330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Summary</a:t>
            </a:r>
          </a:p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of model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47057" y="9288780"/>
            <a:ext cx="929640" cy="436245"/>
            <a:chOff x="0" y="0"/>
            <a:chExt cx="1239520" cy="581660"/>
          </a:xfrm>
        </p:grpSpPr>
        <p:sp>
          <p:nvSpPr>
            <p:cNvPr id="5" name="Freeform 5"/>
            <p:cNvSpPr/>
            <p:nvPr/>
          </p:nvSpPr>
          <p:spPr>
            <a:xfrm>
              <a:off x="6350" y="-57150"/>
              <a:ext cx="1267460" cy="673100"/>
            </a:xfrm>
            <a:custGeom>
              <a:avLst/>
              <a:gdLst/>
              <a:ahLst/>
              <a:cxnLst/>
              <a:rect l="l" t="t" r="r" b="b"/>
              <a:pathLst>
                <a:path w="1267460" h="673100">
                  <a:moveTo>
                    <a:pt x="44450" y="127000"/>
                  </a:moveTo>
                  <a:cubicBezTo>
                    <a:pt x="655320" y="104140"/>
                    <a:pt x="1073150" y="0"/>
                    <a:pt x="1181100" y="107950"/>
                  </a:cubicBezTo>
                  <a:cubicBezTo>
                    <a:pt x="1267460" y="193040"/>
                    <a:pt x="1266190" y="480060"/>
                    <a:pt x="1181100" y="565150"/>
                  </a:cubicBezTo>
                  <a:cubicBezTo>
                    <a:pt x="1074420" y="673100"/>
                    <a:pt x="656590" y="560070"/>
                    <a:pt x="453390" y="566420"/>
                  </a:cubicBezTo>
                  <a:cubicBezTo>
                    <a:pt x="307340" y="570230"/>
                    <a:pt x="148590" y="648970"/>
                    <a:pt x="77470" y="588010"/>
                  </a:cubicBezTo>
                  <a:cubicBezTo>
                    <a:pt x="0" y="519430"/>
                    <a:pt x="44450" y="127000"/>
                    <a:pt x="44450" y="12700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4164627" y="9250680"/>
            <a:ext cx="1198245" cy="480060"/>
            <a:chOff x="0" y="0"/>
            <a:chExt cx="1597660" cy="640080"/>
          </a:xfrm>
        </p:grpSpPr>
        <p:sp>
          <p:nvSpPr>
            <p:cNvPr id="7" name="Freeform 7"/>
            <p:cNvSpPr/>
            <p:nvPr/>
          </p:nvSpPr>
          <p:spPr>
            <a:xfrm>
              <a:off x="50800" y="40640"/>
              <a:ext cx="1558290" cy="571500"/>
            </a:xfrm>
            <a:custGeom>
              <a:avLst/>
              <a:gdLst/>
              <a:ahLst/>
              <a:cxnLst/>
              <a:rect l="l" t="t" r="r" b="b"/>
              <a:pathLst>
                <a:path w="1558290" h="571500">
                  <a:moveTo>
                    <a:pt x="0" y="107950"/>
                  </a:moveTo>
                  <a:cubicBezTo>
                    <a:pt x="251460" y="36830"/>
                    <a:pt x="350520" y="17780"/>
                    <a:pt x="464820" y="10160"/>
                  </a:cubicBezTo>
                  <a:cubicBezTo>
                    <a:pt x="619760" y="0"/>
                    <a:pt x="862330" y="7620"/>
                    <a:pt x="1012190" y="19050"/>
                  </a:cubicBezTo>
                  <a:cubicBezTo>
                    <a:pt x="1118870" y="27940"/>
                    <a:pt x="1197610" y="49530"/>
                    <a:pt x="1282700" y="57150"/>
                  </a:cubicBezTo>
                  <a:cubicBezTo>
                    <a:pt x="1357630" y="62230"/>
                    <a:pt x="1454150" y="17780"/>
                    <a:pt x="1496060" y="60960"/>
                  </a:cubicBezTo>
                  <a:cubicBezTo>
                    <a:pt x="1558290" y="124460"/>
                    <a:pt x="1557020" y="458470"/>
                    <a:pt x="1496060" y="518160"/>
                  </a:cubicBezTo>
                  <a:cubicBezTo>
                    <a:pt x="1455420" y="558800"/>
                    <a:pt x="1365250" y="521970"/>
                    <a:pt x="1294130" y="515620"/>
                  </a:cubicBezTo>
                  <a:cubicBezTo>
                    <a:pt x="1212850" y="509270"/>
                    <a:pt x="1118870" y="487680"/>
                    <a:pt x="1033780" y="478790"/>
                  </a:cubicBezTo>
                  <a:cubicBezTo>
                    <a:pt x="956310" y="469900"/>
                    <a:pt x="883920" y="466090"/>
                    <a:pt x="805180" y="464820"/>
                  </a:cubicBezTo>
                  <a:cubicBezTo>
                    <a:pt x="725170" y="462280"/>
                    <a:pt x="641350" y="461010"/>
                    <a:pt x="558800" y="464820"/>
                  </a:cubicBezTo>
                  <a:cubicBezTo>
                    <a:pt x="473710" y="469900"/>
                    <a:pt x="378460" y="476250"/>
                    <a:pt x="303530" y="492760"/>
                  </a:cubicBezTo>
                  <a:cubicBezTo>
                    <a:pt x="241300" y="505460"/>
                    <a:pt x="182880" y="571500"/>
                    <a:pt x="138430" y="548640"/>
                  </a:cubicBezTo>
                  <a:cubicBezTo>
                    <a:pt x="64770" y="511810"/>
                    <a:pt x="0" y="107950"/>
                    <a:pt x="0" y="1079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9643" y="2772075"/>
            <a:ext cx="10314712" cy="6807069"/>
          </a:xfrm>
          <a:custGeom>
            <a:avLst/>
            <a:gdLst/>
            <a:ahLst/>
            <a:cxnLst/>
            <a:rect l="l" t="t" r="r" b="b"/>
            <a:pathLst>
              <a:path w="10314712" h="6807069">
                <a:moveTo>
                  <a:pt x="0" y="0"/>
                </a:moveTo>
                <a:lnTo>
                  <a:pt x="10314712" y="0"/>
                </a:lnTo>
                <a:lnTo>
                  <a:pt x="10314712" y="6807069"/>
                </a:lnTo>
                <a:lnTo>
                  <a:pt x="0" y="680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155365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Relative importance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226242" y="5535930"/>
            <a:ext cx="4535805" cy="472440"/>
            <a:chOff x="0" y="0"/>
            <a:chExt cx="6047740" cy="629920"/>
          </a:xfrm>
        </p:grpSpPr>
        <p:sp>
          <p:nvSpPr>
            <p:cNvPr id="5" name="Freeform 5"/>
            <p:cNvSpPr/>
            <p:nvPr/>
          </p:nvSpPr>
          <p:spPr>
            <a:xfrm>
              <a:off x="-57150" y="-132080"/>
              <a:ext cx="6159500" cy="934720"/>
            </a:xfrm>
            <a:custGeom>
              <a:avLst/>
              <a:gdLst/>
              <a:ahLst/>
              <a:cxnLst/>
              <a:rect l="l" t="t" r="r" b="b"/>
              <a:pathLst>
                <a:path w="6159500" h="934720">
                  <a:moveTo>
                    <a:pt x="107950" y="182880"/>
                  </a:moveTo>
                  <a:cubicBezTo>
                    <a:pt x="2893060" y="203200"/>
                    <a:pt x="2954020" y="204470"/>
                    <a:pt x="3101340" y="210820"/>
                  </a:cubicBezTo>
                  <a:cubicBezTo>
                    <a:pt x="3285490" y="219710"/>
                    <a:pt x="3445510" y="245110"/>
                    <a:pt x="3717290" y="252730"/>
                  </a:cubicBezTo>
                  <a:cubicBezTo>
                    <a:pt x="4245610" y="269240"/>
                    <a:pt x="5815330" y="0"/>
                    <a:pt x="6054090" y="236220"/>
                  </a:cubicBezTo>
                  <a:cubicBezTo>
                    <a:pt x="6159500" y="341630"/>
                    <a:pt x="6159500" y="588010"/>
                    <a:pt x="6054090" y="693420"/>
                  </a:cubicBezTo>
                  <a:cubicBezTo>
                    <a:pt x="5814060" y="934720"/>
                    <a:pt x="4329430" y="723900"/>
                    <a:pt x="3710940" y="709930"/>
                  </a:cubicBezTo>
                  <a:cubicBezTo>
                    <a:pt x="3304540" y="701040"/>
                    <a:pt x="3115310" y="669290"/>
                    <a:pt x="2701290" y="657860"/>
                  </a:cubicBezTo>
                  <a:cubicBezTo>
                    <a:pt x="2037080" y="638810"/>
                    <a:pt x="364490" y="901700"/>
                    <a:pt x="107950" y="643890"/>
                  </a:cubicBezTo>
                  <a:cubicBezTo>
                    <a:pt x="0" y="535940"/>
                    <a:pt x="107950" y="182880"/>
                    <a:pt x="107950" y="18288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1125200" y="5494972"/>
            <a:ext cx="2237422" cy="433388"/>
            <a:chOff x="0" y="0"/>
            <a:chExt cx="2983230" cy="577850"/>
          </a:xfrm>
        </p:grpSpPr>
        <p:sp>
          <p:nvSpPr>
            <p:cNvPr id="7" name="Freeform 7"/>
            <p:cNvSpPr/>
            <p:nvPr/>
          </p:nvSpPr>
          <p:spPr>
            <a:xfrm>
              <a:off x="-57150" y="10160"/>
              <a:ext cx="3055620" cy="756920"/>
            </a:xfrm>
            <a:custGeom>
              <a:avLst/>
              <a:gdLst/>
              <a:ahLst/>
              <a:cxnLst/>
              <a:rect l="l" t="t" r="r" b="b"/>
              <a:pathLst>
                <a:path w="3055620" h="756920">
                  <a:moveTo>
                    <a:pt x="107950" y="40640"/>
                  </a:moveTo>
                  <a:cubicBezTo>
                    <a:pt x="2837180" y="44450"/>
                    <a:pt x="2936240" y="0"/>
                    <a:pt x="2989580" y="58420"/>
                  </a:cubicBezTo>
                  <a:cubicBezTo>
                    <a:pt x="3055620" y="130810"/>
                    <a:pt x="3044190" y="452120"/>
                    <a:pt x="2974340" y="515620"/>
                  </a:cubicBezTo>
                  <a:cubicBezTo>
                    <a:pt x="2919730" y="566420"/>
                    <a:pt x="2829560" y="501650"/>
                    <a:pt x="2686050" y="497840"/>
                  </a:cubicBezTo>
                  <a:cubicBezTo>
                    <a:pt x="2255520" y="485140"/>
                    <a:pt x="364490" y="756920"/>
                    <a:pt x="107950" y="502920"/>
                  </a:cubicBezTo>
                  <a:cubicBezTo>
                    <a:pt x="0" y="394970"/>
                    <a:pt x="107950" y="40640"/>
                    <a:pt x="107950" y="4064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4185285" y="3773805"/>
            <a:ext cx="1965008" cy="445770"/>
            <a:chOff x="0" y="0"/>
            <a:chExt cx="2620010" cy="594360"/>
          </a:xfrm>
        </p:grpSpPr>
        <p:sp>
          <p:nvSpPr>
            <p:cNvPr id="9" name="Freeform 9"/>
            <p:cNvSpPr/>
            <p:nvPr/>
          </p:nvSpPr>
          <p:spPr>
            <a:xfrm>
              <a:off x="-54610" y="50800"/>
              <a:ext cx="2661920" cy="690880"/>
            </a:xfrm>
            <a:custGeom>
              <a:avLst/>
              <a:gdLst/>
              <a:ahLst/>
              <a:cxnLst/>
              <a:rect l="l" t="t" r="r" b="b"/>
              <a:pathLst>
                <a:path w="2661920" h="690880">
                  <a:moveTo>
                    <a:pt x="105410" y="0"/>
                  </a:moveTo>
                  <a:cubicBezTo>
                    <a:pt x="2421890" y="5080"/>
                    <a:pt x="2489200" y="12700"/>
                    <a:pt x="2547620" y="21590"/>
                  </a:cubicBezTo>
                  <a:cubicBezTo>
                    <a:pt x="2580640" y="26670"/>
                    <a:pt x="2607310" y="15240"/>
                    <a:pt x="2623820" y="36830"/>
                  </a:cubicBezTo>
                  <a:cubicBezTo>
                    <a:pt x="2661920" y="90170"/>
                    <a:pt x="2649220" y="433070"/>
                    <a:pt x="2575560" y="491490"/>
                  </a:cubicBezTo>
                  <a:cubicBezTo>
                    <a:pt x="2518410" y="537210"/>
                    <a:pt x="2434590" y="464820"/>
                    <a:pt x="2297430" y="457200"/>
                  </a:cubicBezTo>
                  <a:cubicBezTo>
                    <a:pt x="1912620" y="433070"/>
                    <a:pt x="335280" y="690880"/>
                    <a:pt x="105410" y="461010"/>
                  </a:cubicBezTo>
                  <a:cubicBezTo>
                    <a:pt x="0" y="355600"/>
                    <a:pt x="105410" y="0"/>
                    <a:pt x="10541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152822" y="3773805"/>
            <a:ext cx="2516505" cy="504825"/>
            <a:chOff x="0" y="0"/>
            <a:chExt cx="3355340" cy="673100"/>
          </a:xfrm>
        </p:grpSpPr>
        <p:sp>
          <p:nvSpPr>
            <p:cNvPr id="11" name="Freeform 11"/>
            <p:cNvSpPr/>
            <p:nvPr/>
          </p:nvSpPr>
          <p:spPr>
            <a:xfrm>
              <a:off x="-35560" y="50800"/>
              <a:ext cx="3354070" cy="609600"/>
            </a:xfrm>
            <a:custGeom>
              <a:avLst/>
              <a:gdLst/>
              <a:ahLst/>
              <a:cxnLst/>
              <a:rect l="l" t="t" r="r" b="b"/>
              <a:pathLst>
                <a:path w="3354070" h="609600">
                  <a:moveTo>
                    <a:pt x="86360" y="0"/>
                  </a:moveTo>
                  <a:cubicBezTo>
                    <a:pt x="1049020" y="5080"/>
                    <a:pt x="1183640" y="21590"/>
                    <a:pt x="1381760" y="27940"/>
                  </a:cubicBezTo>
                  <a:cubicBezTo>
                    <a:pt x="1639570" y="36830"/>
                    <a:pt x="2072640" y="29210"/>
                    <a:pt x="2274570" y="35560"/>
                  </a:cubicBezTo>
                  <a:cubicBezTo>
                    <a:pt x="2377440" y="39370"/>
                    <a:pt x="2414270" y="39370"/>
                    <a:pt x="2509520" y="49530"/>
                  </a:cubicBezTo>
                  <a:cubicBezTo>
                    <a:pt x="2659380" y="66040"/>
                    <a:pt x="3041650" y="53340"/>
                    <a:pt x="3083560" y="139700"/>
                  </a:cubicBezTo>
                  <a:cubicBezTo>
                    <a:pt x="3115310" y="203200"/>
                    <a:pt x="2938780" y="379730"/>
                    <a:pt x="2931160" y="425450"/>
                  </a:cubicBezTo>
                  <a:cubicBezTo>
                    <a:pt x="2928620" y="439420"/>
                    <a:pt x="2928620" y="452120"/>
                    <a:pt x="2934970" y="454660"/>
                  </a:cubicBezTo>
                  <a:cubicBezTo>
                    <a:pt x="2961640" y="463550"/>
                    <a:pt x="3209290" y="128270"/>
                    <a:pt x="3274060" y="147320"/>
                  </a:cubicBezTo>
                  <a:cubicBezTo>
                    <a:pt x="3321050" y="160020"/>
                    <a:pt x="3354070" y="312420"/>
                    <a:pt x="3338830" y="382270"/>
                  </a:cubicBezTo>
                  <a:cubicBezTo>
                    <a:pt x="3324860" y="453390"/>
                    <a:pt x="3255010" y="537210"/>
                    <a:pt x="3183890" y="571500"/>
                  </a:cubicBezTo>
                  <a:cubicBezTo>
                    <a:pt x="3098800" y="609600"/>
                    <a:pt x="2957830" y="575310"/>
                    <a:pt x="2847340" y="566420"/>
                  </a:cubicBezTo>
                  <a:cubicBezTo>
                    <a:pt x="2739390" y="557530"/>
                    <a:pt x="2628900" y="528320"/>
                    <a:pt x="2528570" y="515620"/>
                  </a:cubicBezTo>
                  <a:cubicBezTo>
                    <a:pt x="2439670" y="504190"/>
                    <a:pt x="2382520" y="497840"/>
                    <a:pt x="2274570" y="492760"/>
                  </a:cubicBezTo>
                  <a:cubicBezTo>
                    <a:pt x="2085340" y="483870"/>
                    <a:pt x="1744980" y="499110"/>
                    <a:pt x="1498600" y="492760"/>
                  </a:cubicBezTo>
                  <a:cubicBezTo>
                    <a:pt x="1273810" y="486410"/>
                    <a:pt x="1080770" y="462280"/>
                    <a:pt x="857250" y="457200"/>
                  </a:cubicBezTo>
                  <a:cubicBezTo>
                    <a:pt x="612140" y="450850"/>
                    <a:pt x="198120" y="572770"/>
                    <a:pt x="86360" y="461010"/>
                  </a:cubicBezTo>
                  <a:cubicBezTo>
                    <a:pt x="0" y="374650"/>
                    <a:pt x="86360" y="0"/>
                    <a:pt x="8636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6976" y="2091413"/>
            <a:ext cx="11474048" cy="7788010"/>
          </a:xfrm>
          <a:custGeom>
            <a:avLst/>
            <a:gdLst/>
            <a:ahLst/>
            <a:cxnLst/>
            <a:rect l="l" t="t" r="r" b="b"/>
            <a:pathLst>
              <a:path w="11474048" h="7788010">
                <a:moveTo>
                  <a:pt x="0" y="0"/>
                </a:moveTo>
                <a:lnTo>
                  <a:pt x="11474048" y="0"/>
                </a:lnTo>
                <a:lnTo>
                  <a:pt x="11474048" y="7788010"/>
                </a:lnTo>
                <a:lnTo>
                  <a:pt x="0" y="778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20350"/>
            <a:ext cx="1593887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Nadaraya-Watson Regression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8556" y="2259904"/>
            <a:ext cx="11650889" cy="7514823"/>
          </a:xfrm>
          <a:custGeom>
            <a:avLst/>
            <a:gdLst/>
            <a:ahLst/>
            <a:cxnLst/>
            <a:rect l="l" t="t" r="r" b="b"/>
            <a:pathLst>
              <a:path w="11650889" h="7514823">
                <a:moveTo>
                  <a:pt x="0" y="0"/>
                </a:moveTo>
                <a:lnTo>
                  <a:pt x="11650888" y="0"/>
                </a:lnTo>
                <a:lnTo>
                  <a:pt x="11650888" y="7514824"/>
                </a:lnTo>
                <a:lnTo>
                  <a:pt x="0" y="751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20350"/>
            <a:ext cx="1593887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LOESS Technique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7484" y="3540631"/>
            <a:ext cx="6119677" cy="2773505"/>
          </a:xfrm>
          <a:custGeom>
            <a:avLst/>
            <a:gdLst/>
            <a:ahLst/>
            <a:cxnLst/>
            <a:rect l="l" t="t" r="r" b="b"/>
            <a:pathLst>
              <a:path w="6119677" h="2773505">
                <a:moveTo>
                  <a:pt x="0" y="0"/>
                </a:moveTo>
                <a:lnTo>
                  <a:pt x="6119677" y="0"/>
                </a:lnTo>
                <a:lnTo>
                  <a:pt x="6119677" y="2773505"/>
                </a:lnTo>
                <a:lnTo>
                  <a:pt x="0" y="2773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7484" y="6314136"/>
            <a:ext cx="6119677" cy="2661640"/>
          </a:xfrm>
          <a:custGeom>
            <a:avLst/>
            <a:gdLst/>
            <a:ahLst/>
            <a:cxnLst/>
            <a:rect l="l" t="t" r="r" b="b"/>
            <a:pathLst>
              <a:path w="6119677" h="2661640">
                <a:moveTo>
                  <a:pt x="0" y="0"/>
                </a:moveTo>
                <a:lnTo>
                  <a:pt x="6119677" y="0"/>
                </a:lnTo>
                <a:lnTo>
                  <a:pt x="6119677" y="2661640"/>
                </a:lnTo>
                <a:lnTo>
                  <a:pt x="0" y="2661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31619" y="5792124"/>
            <a:ext cx="7007384" cy="4239467"/>
          </a:xfrm>
          <a:custGeom>
            <a:avLst/>
            <a:gdLst/>
            <a:ahLst/>
            <a:cxnLst/>
            <a:rect l="l" t="t" r="r" b="b"/>
            <a:pathLst>
              <a:path w="7007384" h="4239467">
                <a:moveTo>
                  <a:pt x="0" y="0"/>
                </a:moveTo>
                <a:lnTo>
                  <a:pt x="7007384" y="0"/>
                </a:lnTo>
                <a:lnTo>
                  <a:pt x="7007384" y="4239467"/>
                </a:lnTo>
                <a:lnTo>
                  <a:pt x="0" y="4239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42813" y="2889423"/>
            <a:ext cx="6384996" cy="2645497"/>
          </a:xfrm>
          <a:custGeom>
            <a:avLst/>
            <a:gdLst/>
            <a:ahLst/>
            <a:cxnLst/>
            <a:rect l="l" t="t" r="r" b="b"/>
            <a:pathLst>
              <a:path w="6384996" h="2645497">
                <a:moveTo>
                  <a:pt x="0" y="0"/>
                </a:moveTo>
                <a:lnTo>
                  <a:pt x="6384995" y="0"/>
                </a:lnTo>
                <a:lnTo>
                  <a:pt x="6384995" y="2645496"/>
                </a:lnTo>
                <a:lnTo>
                  <a:pt x="0" y="264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704364" y="403368"/>
            <a:ext cx="1438008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Two-way factorial ANOVA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216293"/>
            <a:ext cx="8998312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不同 Workout_Type 和 Gender 组合下的 BMI 均值及标准差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63400" y="2099415"/>
            <a:ext cx="2235790" cy="46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summary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9499" y="593170"/>
            <a:ext cx="8753530" cy="5033280"/>
          </a:xfrm>
          <a:custGeom>
            <a:avLst/>
            <a:gdLst/>
            <a:ahLst/>
            <a:cxnLst/>
            <a:rect l="l" t="t" r="r" b="b"/>
            <a:pathLst>
              <a:path w="8753530" h="5033280">
                <a:moveTo>
                  <a:pt x="0" y="0"/>
                </a:moveTo>
                <a:lnTo>
                  <a:pt x="8753531" y="0"/>
                </a:lnTo>
                <a:lnTo>
                  <a:pt x="8753531" y="5033280"/>
                </a:lnTo>
                <a:lnTo>
                  <a:pt x="0" y="503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7487" y="3766036"/>
            <a:ext cx="7356347" cy="5802971"/>
          </a:xfrm>
          <a:custGeom>
            <a:avLst/>
            <a:gdLst/>
            <a:ahLst/>
            <a:cxnLst/>
            <a:rect l="l" t="t" r="r" b="b"/>
            <a:pathLst>
              <a:path w="7356347" h="5802971">
                <a:moveTo>
                  <a:pt x="0" y="0"/>
                </a:moveTo>
                <a:lnTo>
                  <a:pt x="7356347" y="0"/>
                </a:lnTo>
                <a:lnTo>
                  <a:pt x="7356347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519" y="6254137"/>
            <a:ext cx="10006968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带有95%置信区间的均值图，展示不同 Workout_Type 和 Gender 组合下的 BMI 均值。这有助于直观地比较不同群体之间的差异。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81756" y="1119085"/>
            <a:ext cx="7468309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从图中可以看出四种锻炼方式对BMI影响不大，同时男性BMI比女性略高，不同性别中运动形式趋势相似，而力量训练中性别影响程度较小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8507" y="1863495"/>
            <a:ext cx="7374835" cy="3733510"/>
          </a:xfrm>
          <a:custGeom>
            <a:avLst/>
            <a:gdLst/>
            <a:ahLst/>
            <a:cxnLst/>
            <a:rect l="l" t="t" r="r" b="b"/>
            <a:pathLst>
              <a:path w="7374835" h="3733510">
                <a:moveTo>
                  <a:pt x="0" y="0"/>
                </a:moveTo>
                <a:lnTo>
                  <a:pt x="7374835" y="0"/>
                </a:lnTo>
                <a:lnTo>
                  <a:pt x="7374835" y="3733509"/>
                </a:lnTo>
                <a:lnTo>
                  <a:pt x="0" y="37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18324" y="3344293"/>
            <a:ext cx="4996481" cy="1112389"/>
          </a:xfrm>
          <a:custGeom>
            <a:avLst/>
            <a:gdLst/>
            <a:ahLst/>
            <a:cxnLst/>
            <a:rect l="l" t="t" r="r" b="b"/>
            <a:pathLst>
              <a:path w="4996481" h="1112389">
                <a:moveTo>
                  <a:pt x="0" y="0"/>
                </a:moveTo>
                <a:lnTo>
                  <a:pt x="4996481" y="0"/>
                </a:lnTo>
                <a:lnTo>
                  <a:pt x="4996481" y="1112389"/>
                </a:lnTo>
                <a:lnTo>
                  <a:pt x="0" y="1112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57694" y="6137859"/>
            <a:ext cx="6501606" cy="3584010"/>
          </a:xfrm>
          <a:custGeom>
            <a:avLst/>
            <a:gdLst/>
            <a:ahLst/>
            <a:cxnLst/>
            <a:rect l="l" t="t" r="r" b="b"/>
            <a:pathLst>
              <a:path w="6501606" h="3584010">
                <a:moveTo>
                  <a:pt x="0" y="0"/>
                </a:moveTo>
                <a:lnTo>
                  <a:pt x="6501606" y="0"/>
                </a:lnTo>
                <a:lnTo>
                  <a:pt x="6501606" y="3584011"/>
                </a:lnTo>
                <a:lnTo>
                  <a:pt x="0" y="3584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38973" y="1485900"/>
            <a:ext cx="4739047" cy="4352903"/>
          </a:xfrm>
          <a:custGeom>
            <a:avLst/>
            <a:gdLst/>
            <a:ahLst/>
            <a:cxnLst/>
            <a:rect l="l" t="t" r="r" b="b"/>
            <a:pathLst>
              <a:path w="4739047" h="4352903">
                <a:moveTo>
                  <a:pt x="0" y="0"/>
                </a:moveTo>
                <a:lnTo>
                  <a:pt x="4739048" y="0"/>
                </a:lnTo>
                <a:lnTo>
                  <a:pt x="4739048" y="4352903"/>
                </a:lnTo>
                <a:lnTo>
                  <a:pt x="0" y="4352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495300"/>
            <a:ext cx="72725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PCA(主成分分析)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2193" y="1421535"/>
            <a:ext cx="6496997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各部分对BMI影响的权重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8507" y="5949429"/>
            <a:ext cx="9745822" cy="417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4"/>
              </a:lnSpc>
            </a:pPr>
            <a:endParaRPr/>
          </a:p>
          <a:p>
            <a:pPr algn="l">
              <a:lnSpc>
                <a:spcPts val="2684"/>
              </a:lnSpc>
            </a:pPr>
            <a:r>
              <a:rPr lang="en-US" sz="2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PC1（第一主成分）主要由单次锻炼时长、卡路里消耗量和每周锻炼频率决定，这些变量在PC1上有较高的载荷，表明PC1可能代表了训练活动的总体强度或频率，解释了数据集中50.69%的方差，是最重要的主成分。</a:t>
            </a:r>
          </a:p>
          <a:p>
            <a:pPr algn="l">
              <a:lnSpc>
                <a:spcPts val="2684"/>
              </a:lnSpc>
            </a:pPr>
            <a:r>
              <a:rPr lang="en-US" sz="2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PC2（第二主成分）与平均心率和水分摄入量有较强的相关性，但方向相反（一个正一个负），可能意味着心率和水分摄入之间的某种对立关系。</a:t>
            </a:r>
          </a:p>
          <a:p>
            <a:pPr algn="l">
              <a:lnSpc>
                <a:spcPts val="2684"/>
              </a:lnSpc>
            </a:pPr>
            <a:r>
              <a:rPr lang="en-US" sz="2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PC3主要由水分摄入量的负载荷和体脂率的正载荷决定，可能表示水分摄入较少与体脂率较高之间有关联。</a:t>
            </a:r>
          </a:p>
          <a:p>
            <a:pPr algn="l">
              <a:lnSpc>
                <a:spcPts val="2684"/>
              </a:lnSpc>
            </a:pPr>
            <a:r>
              <a:rPr lang="en-US" sz="2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PC2和PC3分别解释了18.91%和15.82%的方差，进一步增加了对方差的总解释。</a:t>
            </a:r>
          </a:p>
          <a:p>
            <a:pPr algn="l">
              <a:lnSpc>
                <a:spcPts val="2684"/>
              </a:lnSpc>
            </a:pPr>
            <a:r>
              <a:rPr lang="en-US" sz="206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PC4、PC5和PC6则涉及更复杂的变量组合，但载荷相对较低。</a:t>
            </a:r>
          </a:p>
          <a:p>
            <a:pPr algn="l">
              <a:lnSpc>
                <a:spcPts val="2535"/>
              </a:lnSpc>
            </a:pPr>
            <a:endParaRPr lang="en-US" sz="2065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728"/>
              </a:lnSpc>
              <a:spcBef>
                <a:spcPct val="0"/>
              </a:spcBef>
            </a:pPr>
            <a:endParaRPr lang="en-US" sz="2065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58" y="3277236"/>
            <a:ext cx="8414303" cy="5164279"/>
          </a:xfrm>
          <a:custGeom>
            <a:avLst/>
            <a:gdLst/>
            <a:ahLst/>
            <a:cxnLst/>
            <a:rect l="l" t="t" r="r" b="b"/>
            <a:pathLst>
              <a:path w="8414303" h="5164279">
                <a:moveTo>
                  <a:pt x="0" y="0"/>
                </a:moveTo>
                <a:lnTo>
                  <a:pt x="8414304" y="0"/>
                </a:lnTo>
                <a:lnTo>
                  <a:pt x="8414304" y="5164278"/>
                </a:lnTo>
                <a:lnTo>
                  <a:pt x="0" y="5164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20886" y="3374200"/>
            <a:ext cx="8318577" cy="4970350"/>
          </a:xfrm>
          <a:custGeom>
            <a:avLst/>
            <a:gdLst/>
            <a:ahLst/>
            <a:cxnLst/>
            <a:rect l="l" t="t" r="r" b="b"/>
            <a:pathLst>
              <a:path w="8318577" h="4970350">
                <a:moveTo>
                  <a:pt x="0" y="0"/>
                </a:moveTo>
                <a:lnTo>
                  <a:pt x="8318576" y="0"/>
                </a:lnTo>
                <a:lnTo>
                  <a:pt x="8318576" y="4970350"/>
                </a:lnTo>
                <a:lnTo>
                  <a:pt x="0" y="4970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4645" y="577768"/>
            <a:ext cx="839931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ANCOVA(协方差分析)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8406" y="9534525"/>
            <a:ext cx="16674969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Calories和Workout_Type在有无相互作用的情况下对BMI的影响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11320" y="615868"/>
            <a:ext cx="8612688" cy="228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在这两个ANOVA表中，Calories_Burned对BMI的影响接近显著性水平，但不完全显著。这可能需要进一步的研究或更大的样本量来确认其影响。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Workout_Type及其与Calories_Burned的交互项对BMI的影响均不显著。</a:t>
            </a:r>
          </a:p>
          <a:p>
            <a:pPr algn="l">
              <a:lnSpc>
                <a:spcPts val="2600"/>
              </a:lnSpc>
            </a:pPr>
            <a:endParaRPr lang="en-US" sz="24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545" y="242269"/>
            <a:ext cx="6483615" cy="3927107"/>
          </a:xfrm>
          <a:custGeom>
            <a:avLst/>
            <a:gdLst/>
            <a:ahLst/>
            <a:cxnLst/>
            <a:rect l="l" t="t" r="r" b="b"/>
            <a:pathLst>
              <a:path w="6483615" h="3927107">
                <a:moveTo>
                  <a:pt x="0" y="0"/>
                </a:moveTo>
                <a:lnTo>
                  <a:pt x="6483615" y="0"/>
                </a:lnTo>
                <a:lnTo>
                  <a:pt x="6483615" y="3927107"/>
                </a:lnTo>
                <a:lnTo>
                  <a:pt x="0" y="3927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7254" y="4319566"/>
            <a:ext cx="8496746" cy="4938734"/>
          </a:xfrm>
          <a:custGeom>
            <a:avLst/>
            <a:gdLst/>
            <a:ahLst/>
            <a:cxnLst/>
            <a:rect l="l" t="t" r="r" b="b"/>
            <a:pathLst>
              <a:path w="8496746" h="4938734">
                <a:moveTo>
                  <a:pt x="0" y="0"/>
                </a:moveTo>
                <a:lnTo>
                  <a:pt x="8496746" y="0"/>
                </a:lnTo>
                <a:lnTo>
                  <a:pt x="8496746" y="4938734"/>
                </a:lnTo>
                <a:lnTo>
                  <a:pt x="0" y="4938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05212" y="4419550"/>
            <a:ext cx="8236170" cy="4838750"/>
          </a:xfrm>
          <a:custGeom>
            <a:avLst/>
            <a:gdLst/>
            <a:ahLst/>
            <a:cxnLst/>
            <a:rect l="l" t="t" r="r" b="b"/>
            <a:pathLst>
              <a:path w="8236170" h="4838750">
                <a:moveTo>
                  <a:pt x="0" y="0"/>
                </a:moveTo>
                <a:lnTo>
                  <a:pt x="8236170" y="0"/>
                </a:lnTo>
                <a:lnTo>
                  <a:pt x="8236170" y="4838750"/>
                </a:lnTo>
                <a:lnTo>
                  <a:pt x="0" y="483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8406" y="9534525"/>
            <a:ext cx="16674969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性别和消耗卡路里在有无相互作用的情况下对BMI的影响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05212" y="1600731"/>
            <a:ext cx="7184128" cy="156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综上所述，两个方差分析表均表明，在当前的数据集和模型设定下，消耗的卡路里和性别对BMI有显著影响。同时，消耗的卡路里与性别的交互作用对BMI的影响非常小，不显著。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1107" y="2758513"/>
            <a:ext cx="14345786" cy="4769974"/>
          </a:xfrm>
          <a:custGeom>
            <a:avLst/>
            <a:gdLst/>
            <a:ahLst/>
            <a:cxnLst/>
            <a:rect l="l" t="t" r="r" b="b"/>
            <a:pathLst>
              <a:path w="14345786" h="4769974">
                <a:moveTo>
                  <a:pt x="0" y="0"/>
                </a:moveTo>
                <a:lnTo>
                  <a:pt x="14345786" y="0"/>
                </a:lnTo>
                <a:lnTo>
                  <a:pt x="14345786" y="4769974"/>
                </a:lnTo>
                <a:lnTo>
                  <a:pt x="0" y="4769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20174"/>
            <a:ext cx="10203929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NA Values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2675" y="7857746"/>
            <a:ext cx="3242649" cy="66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NA values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82063" y="4954325"/>
            <a:ext cx="9684612" cy="5332675"/>
          </a:xfrm>
          <a:custGeom>
            <a:avLst/>
            <a:gdLst/>
            <a:ahLst/>
            <a:cxnLst/>
            <a:rect l="l" t="t" r="r" b="b"/>
            <a:pathLst>
              <a:path w="9684612" h="5332675">
                <a:moveTo>
                  <a:pt x="0" y="0"/>
                </a:moveTo>
                <a:lnTo>
                  <a:pt x="9684612" y="0"/>
                </a:lnTo>
                <a:lnTo>
                  <a:pt x="9684612" y="5332675"/>
                </a:lnTo>
                <a:lnTo>
                  <a:pt x="0" y="5332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60738" y="0"/>
            <a:ext cx="9705937" cy="5083484"/>
          </a:xfrm>
          <a:custGeom>
            <a:avLst/>
            <a:gdLst/>
            <a:ahLst/>
            <a:cxnLst/>
            <a:rect l="l" t="t" r="r" b="b"/>
            <a:pathLst>
              <a:path w="9705937" h="5083484">
                <a:moveTo>
                  <a:pt x="0" y="0"/>
                </a:moveTo>
                <a:lnTo>
                  <a:pt x="9705937" y="0"/>
                </a:lnTo>
                <a:lnTo>
                  <a:pt x="9705937" y="5083484"/>
                </a:lnTo>
                <a:lnTo>
                  <a:pt x="0" y="508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4895" y="495300"/>
            <a:ext cx="656772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Two Sample t-test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78813"/>
            <a:ext cx="6567726" cy="464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综上所述，我们可以得出以下结论：</a:t>
            </a:r>
          </a:p>
          <a:p>
            <a:pPr marL="647705" lvl="1" indent="-323852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在每周运动时间和经验等级上，男性和女性之间没有显著的均值差异。</a:t>
            </a:r>
          </a:p>
          <a:p>
            <a:pPr marL="647705" lvl="1" indent="-323852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在卡路里，女性组的均值显著低于男性组。</a:t>
            </a:r>
          </a:p>
          <a:p>
            <a:pPr marL="647705" lvl="1" indent="-323852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在BMI上，女性组的均值也显著低于男性组。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这符合我们最初的预期</a:t>
            </a:r>
          </a:p>
          <a:p>
            <a:pPr algn="ctr">
              <a:lnSpc>
                <a:spcPts val="13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339" y="4837675"/>
            <a:ext cx="9799989" cy="4997995"/>
          </a:xfrm>
          <a:custGeom>
            <a:avLst/>
            <a:gdLst/>
            <a:ahLst/>
            <a:cxnLst/>
            <a:rect l="l" t="t" r="r" b="b"/>
            <a:pathLst>
              <a:path w="9799989" h="4997995">
                <a:moveTo>
                  <a:pt x="0" y="0"/>
                </a:moveTo>
                <a:lnTo>
                  <a:pt x="9799989" y="0"/>
                </a:lnTo>
                <a:lnTo>
                  <a:pt x="9799989" y="4997994"/>
                </a:lnTo>
                <a:lnTo>
                  <a:pt x="0" y="4997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9812" y="1859518"/>
            <a:ext cx="10454899" cy="914804"/>
          </a:xfrm>
          <a:custGeom>
            <a:avLst/>
            <a:gdLst/>
            <a:ahLst/>
            <a:cxnLst/>
            <a:rect l="l" t="t" r="r" b="b"/>
            <a:pathLst>
              <a:path w="10454899" h="914804">
                <a:moveTo>
                  <a:pt x="0" y="0"/>
                </a:moveTo>
                <a:lnTo>
                  <a:pt x="10454899" y="0"/>
                </a:lnTo>
                <a:lnTo>
                  <a:pt x="10454899" y="914804"/>
                </a:lnTo>
                <a:lnTo>
                  <a:pt x="0" y="914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9812" y="3147940"/>
            <a:ext cx="10454899" cy="1071627"/>
          </a:xfrm>
          <a:custGeom>
            <a:avLst/>
            <a:gdLst/>
            <a:ahLst/>
            <a:cxnLst/>
            <a:rect l="l" t="t" r="r" b="b"/>
            <a:pathLst>
              <a:path w="10454899" h="1071627">
                <a:moveTo>
                  <a:pt x="0" y="0"/>
                </a:moveTo>
                <a:lnTo>
                  <a:pt x="10454899" y="0"/>
                </a:lnTo>
                <a:lnTo>
                  <a:pt x="10454899" y="1071627"/>
                </a:lnTo>
                <a:lnTo>
                  <a:pt x="0" y="1071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876917"/>
            <a:ext cx="503291" cy="5032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81B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24711" y="4837675"/>
            <a:ext cx="7363528" cy="4997995"/>
          </a:xfrm>
          <a:custGeom>
            <a:avLst/>
            <a:gdLst/>
            <a:ahLst/>
            <a:cxnLst/>
            <a:rect l="l" t="t" r="r" b="b"/>
            <a:pathLst>
              <a:path w="7363528" h="4997995">
                <a:moveTo>
                  <a:pt x="0" y="0"/>
                </a:moveTo>
                <a:lnTo>
                  <a:pt x="7363527" y="0"/>
                </a:lnTo>
                <a:lnTo>
                  <a:pt x="7363527" y="4997994"/>
                </a:lnTo>
                <a:lnTo>
                  <a:pt x="0" y="4997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1976" y="495300"/>
            <a:ext cx="842438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Hierarchical Clustering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0946" y="1984571"/>
            <a:ext cx="6870488" cy="3950531"/>
          </a:xfrm>
          <a:custGeom>
            <a:avLst/>
            <a:gdLst/>
            <a:ahLst/>
            <a:cxnLst/>
            <a:rect l="l" t="t" r="r" b="b"/>
            <a:pathLst>
              <a:path w="6870488" h="3950531">
                <a:moveTo>
                  <a:pt x="0" y="0"/>
                </a:moveTo>
                <a:lnTo>
                  <a:pt x="6870489" y="0"/>
                </a:lnTo>
                <a:lnTo>
                  <a:pt x="6870489" y="3950530"/>
                </a:lnTo>
                <a:lnTo>
                  <a:pt x="0" y="395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3696" y="3456545"/>
            <a:ext cx="503291" cy="50329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81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70908" y="4526762"/>
            <a:ext cx="503291" cy="50329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81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57200" y="6266903"/>
            <a:ext cx="6374235" cy="3521765"/>
          </a:xfrm>
          <a:custGeom>
            <a:avLst/>
            <a:gdLst/>
            <a:ahLst/>
            <a:cxnLst/>
            <a:rect l="l" t="t" r="r" b="b"/>
            <a:pathLst>
              <a:path w="6374235" h="3521765">
                <a:moveTo>
                  <a:pt x="0" y="0"/>
                </a:moveTo>
                <a:lnTo>
                  <a:pt x="6374235" y="0"/>
                </a:lnTo>
                <a:lnTo>
                  <a:pt x="6374235" y="3521765"/>
                </a:lnTo>
                <a:lnTo>
                  <a:pt x="0" y="352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51508" y="1099300"/>
            <a:ext cx="5713862" cy="3122869"/>
          </a:xfrm>
          <a:custGeom>
            <a:avLst/>
            <a:gdLst/>
            <a:ahLst/>
            <a:cxnLst/>
            <a:rect l="l" t="t" r="r" b="b"/>
            <a:pathLst>
              <a:path w="5713862" h="3122869">
                <a:moveTo>
                  <a:pt x="0" y="0"/>
                </a:moveTo>
                <a:lnTo>
                  <a:pt x="5713862" y="0"/>
                </a:lnTo>
                <a:lnTo>
                  <a:pt x="5713862" y="3122868"/>
                </a:lnTo>
                <a:lnTo>
                  <a:pt x="0" y="3122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0946" y="495300"/>
            <a:ext cx="705195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K-means Clustering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45322" y="5095875"/>
            <a:ext cx="8115300" cy="446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对于两个类别的聚类结果，类别1的BMI、锻炼频率和卡路里消耗普遍低于类别2，而锻炼时长则相近。</a:t>
            </a:r>
          </a:p>
          <a:p>
            <a:pPr marL="647700" lvl="1" indent="-323850" algn="ctr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对于八个类别的聚类结果，各个类别的特征差异更为明显。例如，类别1的BMI最低，锻炼频率和卡路里消耗也较低；而类别5的BMI最高，锻炼频率中等，卡路里消耗和锻炼时长则较低。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905" y="1882739"/>
            <a:ext cx="9976454" cy="4788698"/>
          </a:xfrm>
          <a:custGeom>
            <a:avLst/>
            <a:gdLst/>
            <a:ahLst/>
            <a:cxnLst/>
            <a:rect l="l" t="t" r="r" b="b"/>
            <a:pathLst>
              <a:path w="9976454" h="4788698">
                <a:moveTo>
                  <a:pt x="0" y="0"/>
                </a:moveTo>
                <a:lnTo>
                  <a:pt x="9976454" y="0"/>
                </a:lnTo>
                <a:lnTo>
                  <a:pt x="9976454" y="4788698"/>
                </a:lnTo>
                <a:lnTo>
                  <a:pt x="0" y="4788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0742" y="6910504"/>
            <a:ext cx="8162837" cy="3308382"/>
          </a:xfrm>
          <a:custGeom>
            <a:avLst/>
            <a:gdLst/>
            <a:ahLst/>
            <a:cxnLst/>
            <a:rect l="l" t="t" r="r" b="b"/>
            <a:pathLst>
              <a:path w="8162837" h="3308382">
                <a:moveTo>
                  <a:pt x="0" y="0"/>
                </a:moveTo>
                <a:lnTo>
                  <a:pt x="8162837" y="0"/>
                </a:lnTo>
                <a:lnTo>
                  <a:pt x="8162837" y="3308382"/>
                </a:lnTo>
                <a:lnTo>
                  <a:pt x="0" y="3308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91177" y="1485900"/>
            <a:ext cx="7105843" cy="3721685"/>
          </a:xfrm>
          <a:custGeom>
            <a:avLst/>
            <a:gdLst/>
            <a:ahLst/>
            <a:cxnLst/>
            <a:rect l="l" t="t" r="r" b="b"/>
            <a:pathLst>
              <a:path w="7105843" h="3721685">
                <a:moveTo>
                  <a:pt x="0" y="0"/>
                </a:moveTo>
                <a:lnTo>
                  <a:pt x="7105843" y="0"/>
                </a:lnTo>
                <a:lnTo>
                  <a:pt x="7105843" y="3721685"/>
                </a:lnTo>
                <a:lnTo>
                  <a:pt x="0" y="3721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9680" y="495300"/>
            <a:ext cx="11526120" cy="918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dirty="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Model-based Clustering (BIC)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91177" y="5786597"/>
            <a:ext cx="7620623" cy="445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从BMI来看，聚类4的BMI平均值最高（38.64），</a:t>
            </a:r>
            <a:r>
              <a:rPr lang="en-US" sz="2700" dirty="0" err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可能表示这个聚类中的个体体重较重</a:t>
            </a:r>
            <a:r>
              <a:rPr lang="en-US" sz="27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。</a:t>
            </a:r>
          </a:p>
          <a:p>
            <a:pPr algn="l">
              <a:lnSpc>
                <a:spcPts val="3510"/>
              </a:lnSpc>
            </a:pPr>
            <a:r>
              <a:rPr lang="en-US" sz="27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锻炼频率方面，聚类1的频率最高（4.54天/周），而聚类3的频率最低（2.42天/周）。</a:t>
            </a:r>
          </a:p>
          <a:p>
            <a:pPr algn="l">
              <a:lnSpc>
                <a:spcPts val="3510"/>
              </a:lnSpc>
            </a:pPr>
            <a:r>
              <a:rPr lang="en-US" sz="27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热量消耗方面，聚类1的热量消耗最高（298.03卡路里），而聚类3的热量消耗最低（153.17卡路里）。</a:t>
            </a:r>
          </a:p>
          <a:p>
            <a:pPr algn="l">
              <a:lnSpc>
                <a:spcPts val="3510"/>
              </a:lnSpc>
            </a:pPr>
            <a:r>
              <a:rPr lang="en-US" sz="27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锻炼持续时间方面，聚类1的持续时间最长（1.76小时），而聚类3的持续时间最短（0.75小时）。</a:t>
            </a:r>
          </a:p>
          <a:p>
            <a:pPr algn="l">
              <a:lnSpc>
                <a:spcPts val="3510"/>
              </a:lnSpc>
            </a:pPr>
            <a:endParaRPr lang="en-US" sz="27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5308" y="4076899"/>
            <a:ext cx="6281860" cy="2133201"/>
            <a:chOff x="0" y="0"/>
            <a:chExt cx="8375814" cy="284426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010804" cy="1752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367"/>
                </a:lnSpc>
              </a:pPr>
              <a:r>
                <a:rPr lang="en-US" sz="8639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Conclusion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82595" y="2079743"/>
              <a:ext cx="8010804" cy="76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9"/>
                </a:lnSpc>
              </a:pPr>
              <a:r>
                <a:rPr lang="en-US" sz="3599">
                  <a:solidFill>
                    <a:srgbClr val="495A0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Insights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935234"/>
              <a:ext cx="8375814" cy="0"/>
            </a:xfrm>
            <a:prstGeom prst="line">
              <a:avLst/>
            </a:prstGeom>
            <a:ln w="167615" cap="flat">
              <a:solidFill>
                <a:srgbClr val="4289F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2183846" y="2410806"/>
            <a:ext cx="5769021" cy="5465388"/>
          </a:xfrm>
          <a:custGeom>
            <a:avLst/>
            <a:gdLst/>
            <a:ahLst/>
            <a:cxnLst/>
            <a:rect l="l" t="t" r="r" b="b"/>
            <a:pathLst>
              <a:path w="5769021" h="5465388">
                <a:moveTo>
                  <a:pt x="0" y="0"/>
                </a:moveTo>
                <a:lnTo>
                  <a:pt x="5769021" y="0"/>
                </a:lnTo>
                <a:lnTo>
                  <a:pt x="5769021" y="5465388"/>
                </a:lnTo>
                <a:lnTo>
                  <a:pt x="0" y="546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0319" y="2627363"/>
            <a:ext cx="6350614" cy="5032274"/>
            <a:chOff x="0" y="0"/>
            <a:chExt cx="8467485" cy="6709699"/>
          </a:xfrm>
        </p:grpSpPr>
        <p:sp>
          <p:nvSpPr>
            <p:cNvPr id="3" name="TextBox 3"/>
            <p:cNvSpPr txBox="1"/>
            <p:nvPr/>
          </p:nvSpPr>
          <p:spPr>
            <a:xfrm>
              <a:off x="340224" y="-9525"/>
              <a:ext cx="7733867" cy="5000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40"/>
                </a:lnSpc>
              </a:pPr>
              <a:r>
                <a:rPr lang="en-US" sz="8200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Most Significant</a:t>
              </a:r>
              <a:r>
                <a:rPr lang="en-US" sz="8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</a:t>
              </a:r>
              <a:r>
                <a:rPr lang="en-US" sz="8200" b="1">
                  <a:solidFill>
                    <a:srgbClr val="FA632A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Predictors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40224" y="6133071"/>
              <a:ext cx="7733867" cy="576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</a:pPr>
              <a:r>
                <a:rPr lang="en-US" sz="27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Greatest Impact on Calories Burned 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5527142"/>
              <a:ext cx="8467485" cy="0"/>
            </a:xfrm>
            <a:prstGeom prst="line">
              <a:avLst/>
            </a:prstGeom>
            <a:ln w="139700" cap="flat">
              <a:solidFill>
                <a:srgbClr val="7B767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144000" y="3713552"/>
            <a:ext cx="8644757" cy="281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63" lvl="1" indent="-464181" algn="l">
              <a:lnSpc>
                <a:spcPts val="558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Session Duration</a:t>
            </a:r>
          </a:p>
          <a:p>
            <a:pPr marL="928363" lvl="1" indent="-464181" algn="l">
              <a:lnSpc>
                <a:spcPts val="558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Gender</a:t>
            </a:r>
          </a:p>
          <a:p>
            <a:pPr marL="928363" lvl="1" indent="-464181" algn="l">
              <a:lnSpc>
                <a:spcPts val="558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Supported by coefficient and relative importance values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35552" y="828675"/>
            <a:ext cx="10380200" cy="2554686"/>
            <a:chOff x="0" y="0"/>
            <a:chExt cx="13840267" cy="3406248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13840267" cy="687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6"/>
                </a:lnSpc>
              </a:pPr>
              <a:r>
                <a:rPr lang="en-US" sz="3197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Extension of Exercise Duration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77065"/>
              <a:ext cx="13840267" cy="2429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Expends </a:t>
              </a:r>
              <a:r>
                <a:rPr lang="en-US" sz="2799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more energy</a:t>
              </a:r>
            </a:p>
            <a:p>
              <a:pPr marL="604519" lvl="1" indent="-302260" algn="l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More helpful for weight loss goals </a:t>
              </a:r>
            </a:p>
            <a:p>
              <a:pPr marL="604519" lvl="1" indent="-302260" algn="l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Most </a:t>
              </a:r>
              <a:r>
                <a:rPr lang="en-US" sz="2799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effective</a:t>
              </a: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in achieving physical health benefits </a:t>
              </a:r>
            </a:p>
            <a:p>
              <a:pPr marL="604519" lvl="1" indent="-302260" algn="l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Enjoy higher dopamine levels (“</a:t>
              </a:r>
              <a:r>
                <a:rPr lang="en-US" sz="2799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happy</a:t>
              </a: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” hormones)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35552" y="4274880"/>
            <a:ext cx="9455504" cy="2554686"/>
            <a:chOff x="0" y="0"/>
            <a:chExt cx="12607339" cy="3406248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12607339" cy="687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6"/>
                </a:lnSpc>
              </a:pPr>
              <a:r>
                <a:rPr lang="en-US" sz="3197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Impact of Study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77065"/>
              <a:ext cx="12607339" cy="2429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Useful for gyms and fitness trainers to tailor their </a:t>
              </a:r>
              <a:r>
                <a:rPr lang="en-US" sz="2799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exercise regimes</a:t>
              </a:r>
            </a:p>
            <a:p>
              <a:pPr marL="604519" lvl="1" indent="-302260" algn="l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Motivates exercise-goers to </a:t>
              </a:r>
              <a:r>
                <a:rPr lang="en-US" sz="2799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exercise longer</a:t>
              </a: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instead of more frequently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35552" y="7366385"/>
            <a:ext cx="9455504" cy="2097468"/>
            <a:chOff x="0" y="0"/>
            <a:chExt cx="12607339" cy="2796624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12607339" cy="687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56"/>
                </a:lnSpc>
              </a:pPr>
              <a:r>
                <a:rPr lang="en-US" sz="3197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Limitations of Study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77065"/>
              <a:ext cx="12607339" cy="1819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363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Sample size </a:t>
              </a: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cannot represent all</a:t>
              </a:r>
            </a:p>
            <a:p>
              <a:pPr marL="604519" lvl="1" indent="-302260" algn="l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Lack of consideration for </a:t>
              </a:r>
              <a:r>
                <a:rPr lang="en-US" sz="2799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intensity</a:t>
              </a: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of exercises</a:t>
              </a:r>
            </a:p>
            <a:p>
              <a:pPr marL="604519" lvl="1" indent="-302260" algn="l">
                <a:lnSpc>
                  <a:spcPts val="3639"/>
                </a:lnSpc>
                <a:buFont typeface="Arial"/>
                <a:buChar char="•"/>
              </a:pPr>
              <a:r>
                <a:rPr lang="en-US" sz="2799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Subjectivity</a:t>
              </a: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of variables used, eg. Experience level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235552" y="3609289"/>
            <a:ext cx="1087194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235552" y="6710319"/>
            <a:ext cx="1087194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6604244" y="7375910"/>
            <a:ext cx="766042" cy="579406"/>
          </a:xfrm>
          <a:custGeom>
            <a:avLst/>
            <a:gdLst/>
            <a:ahLst/>
            <a:cxnLst/>
            <a:rect l="l" t="t" r="r" b="b"/>
            <a:pathLst>
              <a:path w="766042" h="579406">
                <a:moveTo>
                  <a:pt x="0" y="0"/>
                </a:moveTo>
                <a:lnTo>
                  <a:pt x="766042" y="0"/>
                </a:lnTo>
                <a:lnTo>
                  <a:pt x="766042" y="579406"/>
                </a:lnTo>
                <a:lnTo>
                  <a:pt x="0" y="57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604244" y="4274880"/>
            <a:ext cx="766042" cy="579406"/>
          </a:xfrm>
          <a:custGeom>
            <a:avLst/>
            <a:gdLst/>
            <a:ahLst/>
            <a:cxnLst/>
            <a:rect l="l" t="t" r="r" b="b"/>
            <a:pathLst>
              <a:path w="766042" h="579406">
                <a:moveTo>
                  <a:pt x="0" y="0"/>
                </a:moveTo>
                <a:lnTo>
                  <a:pt x="766042" y="0"/>
                </a:lnTo>
                <a:lnTo>
                  <a:pt x="766042" y="579406"/>
                </a:lnTo>
                <a:lnTo>
                  <a:pt x="0" y="579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04244" y="828675"/>
            <a:ext cx="766042" cy="622583"/>
          </a:xfrm>
          <a:custGeom>
            <a:avLst/>
            <a:gdLst/>
            <a:ahLst/>
            <a:cxnLst/>
            <a:rect l="l" t="t" r="r" b="b"/>
            <a:pathLst>
              <a:path w="766042" h="622583">
                <a:moveTo>
                  <a:pt x="0" y="0"/>
                </a:moveTo>
                <a:lnTo>
                  <a:pt x="766042" y="0"/>
                </a:lnTo>
                <a:lnTo>
                  <a:pt x="766042" y="622583"/>
                </a:lnTo>
                <a:lnTo>
                  <a:pt x="0" y="62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18582" y="2790806"/>
            <a:ext cx="4330464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Insights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028700" y="4475173"/>
            <a:ext cx="4420345" cy="0"/>
          </a:xfrm>
          <a:prstGeom prst="line">
            <a:avLst/>
          </a:prstGeom>
          <a:ln w="104775" cap="flat">
            <a:solidFill>
              <a:srgbClr val="FA632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877251"/>
            <a:ext cx="8384422" cy="2532498"/>
            <a:chOff x="0" y="0"/>
            <a:chExt cx="11179230" cy="3376664"/>
          </a:xfrm>
        </p:grpSpPr>
        <p:sp>
          <p:nvSpPr>
            <p:cNvPr id="3" name="TextBox 3"/>
            <p:cNvSpPr txBox="1"/>
            <p:nvPr/>
          </p:nvSpPr>
          <p:spPr>
            <a:xfrm>
              <a:off x="161667" y="-9525"/>
              <a:ext cx="10356836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61667" y="2719439"/>
              <a:ext cx="1035683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249853"/>
              <a:ext cx="11179230" cy="0"/>
            </a:xfrm>
            <a:prstGeom prst="line">
              <a:avLst/>
            </a:prstGeom>
            <a:ln w="139700" cap="flat">
              <a:solidFill>
                <a:srgbClr val="FA632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11492915" y="2337708"/>
            <a:ext cx="5766385" cy="5611583"/>
          </a:xfrm>
          <a:custGeom>
            <a:avLst/>
            <a:gdLst/>
            <a:ahLst/>
            <a:cxnLst/>
            <a:rect l="l" t="t" r="r" b="b"/>
            <a:pathLst>
              <a:path w="5766385" h="5611583">
                <a:moveTo>
                  <a:pt x="0" y="0"/>
                </a:moveTo>
                <a:lnTo>
                  <a:pt x="5766385" y="0"/>
                </a:lnTo>
                <a:lnTo>
                  <a:pt x="5766385" y="5611584"/>
                </a:lnTo>
                <a:lnTo>
                  <a:pt x="0" y="561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8539" y="2446473"/>
            <a:ext cx="10590923" cy="7269728"/>
          </a:xfrm>
          <a:custGeom>
            <a:avLst/>
            <a:gdLst/>
            <a:ahLst/>
            <a:cxnLst/>
            <a:rect l="l" t="t" r="r" b="b"/>
            <a:pathLst>
              <a:path w="10590923" h="7269728">
                <a:moveTo>
                  <a:pt x="0" y="0"/>
                </a:moveTo>
                <a:lnTo>
                  <a:pt x="10590922" y="0"/>
                </a:lnTo>
                <a:lnTo>
                  <a:pt x="10590922" y="7269727"/>
                </a:lnTo>
                <a:lnTo>
                  <a:pt x="0" y="726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52475"/>
            <a:ext cx="102039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Skewness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3644" y="3686273"/>
            <a:ext cx="14560711" cy="2329714"/>
          </a:xfrm>
          <a:custGeom>
            <a:avLst/>
            <a:gdLst/>
            <a:ahLst/>
            <a:cxnLst/>
            <a:rect l="l" t="t" r="r" b="b"/>
            <a:pathLst>
              <a:path w="14560711" h="2329714">
                <a:moveTo>
                  <a:pt x="0" y="0"/>
                </a:moveTo>
                <a:lnTo>
                  <a:pt x="14560712" y="0"/>
                </a:lnTo>
                <a:lnTo>
                  <a:pt x="14560712" y="2329714"/>
                </a:lnTo>
                <a:lnTo>
                  <a:pt x="0" y="232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14874607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Multiple Regression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19055" y="6410273"/>
            <a:ext cx="7049890" cy="66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Include all possible variables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438152"/>
            <a:ext cx="11301259" cy="5820148"/>
          </a:xfrm>
          <a:custGeom>
            <a:avLst/>
            <a:gdLst/>
            <a:ahLst/>
            <a:cxnLst/>
            <a:rect l="l" t="t" r="r" b="b"/>
            <a:pathLst>
              <a:path w="11301259" h="5820148">
                <a:moveTo>
                  <a:pt x="0" y="0"/>
                </a:moveTo>
                <a:lnTo>
                  <a:pt x="11301259" y="0"/>
                </a:lnTo>
                <a:lnTo>
                  <a:pt x="11301259" y="5820148"/>
                </a:lnTo>
                <a:lnTo>
                  <a:pt x="0" y="582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14874607" cy="13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Multiple Regression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0086" y="5081446"/>
            <a:ext cx="5343092" cy="248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p-value&lt;0.05: </a:t>
            </a: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Suggests weak contribution to the model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Further evaluation</a:t>
            </a: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is required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07984"/>
            <a:ext cx="8778007" cy="5903209"/>
          </a:xfrm>
          <a:custGeom>
            <a:avLst/>
            <a:gdLst/>
            <a:ahLst/>
            <a:cxnLst/>
            <a:rect l="l" t="t" r="r" b="b"/>
            <a:pathLst>
              <a:path w="8778007" h="5903209">
                <a:moveTo>
                  <a:pt x="0" y="0"/>
                </a:moveTo>
                <a:lnTo>
                  <a:pt x="8778007" y="0"/>
                </a:lnTo>
                <a:lnTo>
                  <a:pt x="8778007" y="5903209"/>
                </a:lnTo>
                <a:lnTo>
                  <a:pt x="0" y="590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97387" y="3627899"/>
            <a:ext cx="7061913" cy="1875293"/>
          </a:xfrm>
          <a:custGeom>
            <a:avLst/>
            <a:gdLst/>
            <a:ahLst/>
            <a:cxnLst/>
            <a:rect l="l" t="t" r="r" b="b"/>
            <a:pathLst>
              <a:path w="7061913" h="1875293">
                <a:moveTo>
                  <a:pt x="0" y="0"/>
                </a:moveTo>
                <a:lnTo>
                  <a:pt x="7061913" y="0"/>
                </a:lnTo>
                <a:lnTo>
                  <a:pt x="7061913" y="1875292"/>
                </a:lnTo>
                <a:lnTo>
                  <a:pt x="0" y="1875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20350"/>
            <a:ext cx="1020392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Normality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97387" y="6158207"/>
            <a:ext cx="7061913" cy="100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p-value&lt;0.05: </a:t>
            </a:r>
            <a:r>
              <a:rPr lang="en-US" sz="30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Suggests the normality assumption is not fulfilled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946</Words>
  <Application>Microsoft Office PowerPoint</Application>
  <PresentationFormat>Custom</PresentationFormat>
  <Paragraphs>184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Public Sans</vt:lpstr>
      <vt:lpstr>Calibri</vt:lpstr>
      <vt:lpstr>Arial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MA308 Presentation</dc:title>
  <cp:lastModifiedBy>Valen Tang</cp:lastModifiedBy>
  <cp:revision>2</cp:revision>
  <dcterms:created xsi:type="dcterms:W3CDTF">2006-08-16T00:00:00Z</dcterms:created>
  <dcterms:modified xsi:type="dcterms:W3CDTF">2024-12-25T09:41:11Z</dcterms:modified>
  <dc:identifier>DAGY-QxrxCY</dc:identifier>
</cp:coreProperties>
</file>